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handoutMasterIdLst>
    <p:handoutMasterId r:id="rId44"/>
  </p:handoutMasterIdLst>
  <p:sldIdLst>
    <p:sldId id="434" r:id="rId4"/>
    <p:sldId id="503" r:id="rId5"/>
    <p:sldId id="504" r:id="rId7"/>
    <p:sldId id="546" r:id="rId8"/>
    <p:sldId id="600" r:id="rId9"/>
    <p:sldId id="512" r:id="rId10"/>
    <p:sldId id="549" r:id="rId11"/>
    <p:sldId id="550" r:id="rId12"/>
    <p:sldId id="551" r:id="rId13"/>
    <p:sldId id="552" r:id="rId14"/>
    <p:sldId id="553" r:id="rId15"/>
    <p:sldId id="515" r:id="rId16"/>
    <p:sldId id="516" r:id="rId17"/>
    <p:sldId id="517" r:id="rId18"/>
    <p:sldId id="518" r:id="rId19"/>
    <p:sldId id="520" r:id="rId20"/>
    <p:sldId id="521" r:id="rId21"/>
    <p:sldId id="523" r:id="rId22"/>
    <p:sldId id="524" r:id="rId23"/>
    <p:sldId id="526" r:id="rId24"/>
    <p:sldId id="527" r:id="rId25"/>
    <p:sldId id="528" r:id="rId26"/>
    <p:sldId id="529" r:id="rId27"/>
    <p:sldId id="564" r:id="rId28"/>
    <p:sldId id="532" r:id="rId29"/>
    <p:sldId id="586" r:id="rId30"/>
    <p:sldId id="533" r:id="rId31"/>
    <p:sldId id="534" r:id="rId32"/>
    <p:sldId id="535" r:id="rId33"/>
    <p:sldId id="536" r:id="rId34"/>
    <p:sldId id="540" r:id="rId35"/>
    <p:sldId id="557" r:id="rId36"/>
    <p:sldId id="541" r:id="rId37"/>
    <p:sldId id="542" r:id="rId38"/>
    <p:sldId id="560" r:id="rId39"/>
    <p:sldId id="561" r:id="rId40"/>
    <p:sldId id="562" r:id="rId41"/>
    <p:sldId id="563" r:id="rId42"/>
    <p:sldId id="276" r:id="rId43"/>
  </p:sldIdLst>
  <p:sldSz cx="9144000" cy="6858000" type="screen4x3"/>
  <p:notesSz cx="9723755" cy="6858000"/>
  <p:custDataLst>
    <p:tags r:id="rId48"/>
  </p:custDataLst>
  <p:defaultTextStyle>
    <a:defPPr>
      <a:defRPr lang="en-US"/>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FFFF"/>
    <a:srgbClr val="C0C0C0"/>
    <a:srgbClr val="2FBFFF"/>
    <a:srgbClr val="1C1C1C"/>
    <a:srgbClr val="969696"/>
    <a:srgbClr val="E36803"/>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90"/>
    <p:restoredTop sz="94675"/>
  </p:normalViewPr>
  <p:slideViewPr>
    <p:cSldViewPr snapToGrid="0" showGuides="1">
      <p:cViewPr varScale="1">
        <p:scale>
          <a:sx n="66" d="100"/>
          <a:sy n="66" d="100"/>
        </p:scale>
        <p:origin x="-1506" y="-114"/>
      </p:cViewPr>
      <p:guideLst>
        <p:guide orient="horz" pos="2192"/>
        <p:guide pos="2880"/>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8" Type="http://schemas.openxmlformats.org/officeDocument/2006/relationships/tags" Target="tags/tag1.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页眉占位符 27649"/>
          <p:cNvSpPr>
            <a:spLocks noGrp="1"/>
          </p:cNvSpPr>
          <p:nvPr>
            <p:ph type="hdr" sz="quarter"/>
          </p:nvPr>
        </p:nvSpPr>
        <p:spPr>
          <a:xfrm>
            <a:off x="0" y="0"/>
            <a:ext cx="4214813" cy="3429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1" name="日期占位符 27650"/>
          <p:cNvSpPr>
            <a:spLocks noGrp="1"/>
          </p:cNvSpPr>
          <p:nvPr>
            <p:ph type="dt" sz="quarter" idx="1"/>
          </p:nvPr>
        </p:nvSpPr>
        <p:spPr>
          <a:xfrm>
            <a:off x="5507038" y="0"/>
            <a:ext cx="4214813" cy="342900"/>
          </a:xfrm>
          <a:prstGeom prst="rect">
            <a:avLst/>
          </a:prstGeom>
          <a:noFill/>
          <a:ln w="9525">
            <a:noFill/>
            <a:miter/>
          </a:ln>
        </p:spPr>
        <p:txBody>
          <a:bodyPr/>
          <a:lstStyle>
            <a:lvl1pPr algn="r" eaLnBrk="1" hangingPunct="1">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页脚占位符 27651"/>
          <p:cNvSpPr>
            <a:spLocks noGrp="1"/>
          </p:cNvSpPr>
          <p:nvPr>
            <p:ph type="ftr" sz="quarter" idx="2"/>
          </p:nvPr>
        </p:nvSpPr>
        <p:spPr>
          <a:xfrm>
            <a:off x="0" y="6513513"/>
            <a:ext cx="4214813" cy="342900"/>
          </a:xfrm>
          <a:prstGeom prst="rect">
            <a:avLst/>
          </a:prstGeom>
          <a:noFill/>
          <a:ln w="9525">
            <a:noFill/>
            <a:miter/>
          </a:ln>
        </p:spPr>
        <p:txBody>
          <a:bodyPr anchor="b"/>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3" name="灯片编号占位符 27652"/>
          <p:cNvSpPr>
            <a:spLocks noGrp="1"/>
          </p:cNvSpPr>
          <p:nvPr>
            <p:ph type="sldNum" sz="quarter" idx="3"/>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fld id="{9A0DB2DC-4C9A-4742-B13C-FB6460FD3503}" type="slidenum">
              <a:rPr lang="en-US" altLang="en-US" sz="1200" b="0" dirty="0"/>
            </a:fld>
            <a:endParaRPr lang="en-US" altLang="en-US" sz="1200" b="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1794" name="页眉占位符 161793"/>
          <p:cNvSpPr>
            <a:spLocks noGrp="1"/>
          </p:cNvSpPr>
          <p:nvPr>
            <p:ph type="hdr" sz="quarter"/>
          </p:nvPr>
        </p:nvSpPr>
        <p:spPr>
          <a:xfrm>
            <a:off x="0" y="0"/>
            <a:ext cx="4214813" cy="3429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5" name="日期占位符 161794"/>
          <p:cNvSpPr>
            <a:spLocks noGrp="1"/>
          </p:cNvSpPr>
          <p:nvPr>
            <p:ph type="dt" idx="1"/>
          </p:nvPr>
        </p:nvSpPr>
        <p:spPr>
          <a:xfrm>
            <a:off x="5507038" y="0"/>
            <a:ext cx="4214813" cy="342900"/>
          </a:xfrm>
          <a:prstGeom prst="rect">
            <a:avLst/>
          </a:prstGeom>
          <a:noFill/>
          <a:ln w="9525">
            <a:noFill/>
            <a:miter/>
          </a:ln>
        </p:spPr>
        <p:txBody>
          <a:bodyPr/>
          <a:lstStyle>
            <a:lvl1pPr algn="r" eaLnBrk="1" hangingPunct="1">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6" name="幻灯片图像占位符 161795"/>
          <p:cNvSpPr>
            <a:spLocks noGrp="1" noRot="1" noChangeAspect="1" noTextEdit="1"/>
          </p:cNvSpPr>
          <p:nvPr>
            <p:ph type="sldImg" idx="2"/>
          </p:nvPr>
        </p:nvSpPr>
        <p:spPr>
          <a:xfrm>
            <a:off x="3148013" y="514350"/>
            <a:ext cx="3429000" cy="2571750"/>
          </a:xfrm>
          <a:prstGeom prst="rect">
            <a:avLst/>
          </a:prstGeom>
          <a:ln w="9525" cap="flat" cmpd="sng">
            <a:solidFill>
              <a:srgbClr val="000000"/>
            </a:solidFill>
            <a:prstDash val="solid"/>
            <a:miter/>
            <a:headEnd type="none" w="med" len="med"/>
            <a:tailEnd type="none" w="med" len="med"/>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61797" name="文本占位符 161796"/>
          <p:cNvSpPr>
            <a:spLocks noGrp="1"/>
          </p:cNvSpPr>
          <p:nvPr>
            <p:ph type="body" sz="quarter" idx="3"/>
          </p:nvPr>
        </p:nvSpPr>
        <p:spPr>
          <a:xfrm>
            <a:off x="971550" y="3257550"/>
            <a:ext cx="7780338" cy="3086100"/>
          </a:xfrm>
          <a:prstGeom prst="rect">
            <a:avLst/>
          </a:prstGeom>
          <a:noFill/>
          <a:ln w="9525">
            <a:noFill/>
            <a:miter/>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Fifth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161798" name="页脚占位符 161797"/>
          <p:cNvSpPr>
            <a:spLocks noGrp="1"/>
          </p:cNvSpPr>
          <p:nvPr>
            <p:ph type="ftr" sz="quarter" idx="4"/>
          </p:nvPr>
        </p:nvSpPr>
        <p:spPr>
          <a:xfrm>
            <a:off x="0" y="6513513"/>
            <a:ext cx="4214813" cy="342900"/>
          </a:xfrm>
          <a:prstGeom prst="rect">
            <a:avLst/>
          </a:prstGeom>
          <a:noFill/>
          <a:ln w="9525">
            <a:noFill/>
            <a:miter/>
          </a:ln>
        </p:spPr>
        <p:txBody>
          <a:bodyPr anchor="b"/>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9" name="灯片编号占位符 161798"/>
          <p:cNvSpPr>
            <a:spLocks noGrp="1"/>
          </p:cNvSpPr>
          <p:nvPr>
            <p:ph type="sldNum" sz="quarter" idx="5"/>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fld id="{9A0DB2DC-4C9A-4742-B13C-FB6460FD3503}" type="slidenum">
              <a:rPr lang="en-US" altLang="en-US" sz="1200" b="0" dirty="0"/>
            </a:fld>
            <a:endParaRPr lang="en-US" altLang="en-US" sz="1200" b="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lvl="1" algn="l" rtl="0" eaLnBrk="0" fontAlgn="base" hangingPunct="0">
      <a:spcBef>
        <a:spcPct val="30000"/>
      </a:spcBef>
      <a:spcAft>
        <a:spcPct val="0"/>
      </a:spcAft>
      <a:defRPr sz="1200" kern="1200">
        <a:solidFill>
          <a:schemeClr val="tx1"/>
        </a:solidFill>
        <a:latin typeface="+mn-lt"/>
        <a:ea typeface="+mn-ea"/>
        <a:cs typeface="+mn-cs"/>
      </a:defRPr>
    </a:lvl2pPr>
    <a:lvl3pPr marL="914400" lvl="2" algn="l" rtl="0" eaLnBrk="0" fontAlgn="base" hangingPunct="0">
      <a:spcBef>
        <a:spcPct val="30000"/>
      </a:spcBef>
      <a:spcAft>
        <a:spcPct val="0"/>
      </a:spcAft>
      <a:defRPr sz="1200" kern="1200">
        <a:solidFill>
          <a:schemeClr val="tx1"/>
        </a:solidFill>
        <a:latin typeface="+mn-lt"/>
        <a:ea typeface="+mn-ea"/>
        <a:cs typeface="+mn-cs"/>
      </a:defRPr>
    </a:lvl3pPr>
    <a:lvl4pPr marL="1371600" lvl="3" algn="l" rtl="0" eaLnBrk="0" fontAlgn="base" hangingPunct="0">
      <a:spcBef>
        <a:spcPct val="30000"/>
      </a:spcBef>
      <a:spcAft>
        <a:spcPct val="0"/>
      </a:spcAft>
      <a:defRPr sz="1200" kern="1200">
        <a:solidFill>
          <a:schemeClr val="tx1"/>
        </a:solidFill>
        <a:latin typeface="+mn-lt"/>
        <a:ea typeface="+mn-ea"/>
        <a:cs typeface="+mn-cs"/>
      </a:defRPr>
    </a:lvl4pPr>
    <a:lvl5pPr marL="1828800" lvl="4" algn="l" rtl="0" eaLnBrk="0" fontAlgn="base" hangingPunct="0">
      <a:spcBef>
        <a:spcPct val="30000"/>
      </a:spcBef>
      <a:spcAft>
        <a:spcPct val="0"/>
      </a:spcAft>
      <a:defRPr sz="1200" kern="120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1"/>
          <p:cNvSpPr>
            <a:spLocks noGrp="1" noRot="1" noChangeAspect="1" noTextEdit="1"/>
          </p:cNvSpPr>
          <p:nvPr>
            <p:ph type="sldImg"/>
          </p:nvPr>
        </p:nvSpPr>
        <p:spPr>
          <a:noFill/>
          <a:ln>
            <a:miter lim="800000"/>
          </a:ln>
        </p:spPr>
      </p:sp>
      <p:sp>
        <p:nvSpPr>
          <p:cNvPr id="48131" name="备注占位符 2"/>
          <p:cNvSpPr>
            <a:spLocks noGrp="1"/>
          </p:cNvSpPr>
          <p:nvPr>
            <p:ph type="body"/>
          </p:nvPr>
        </p:nvSpPr>
        <p:spPr/>
        <p:txBody>
          <a:bodyPr vert="horz" wrap="square" lIns="91440" tIns="45720" rIns="91440" bIns="45720" anchor="t" anchorCtr="0"/>
          <a:p>
            <a:pPr lvl="0"/>
            <a:endParaRPr lang="zh-CN" altLang="en-US" dirty="0">
              <a:ea typeface="宋体" panose="02010600030101010101" pitchFamily="2" charset="-122"/>
            </a:endParaRPr>
          </a:p>
        </p:txBody>
      </p:sp>
      <p:sp>
        <p:nvSpPr>
          <p:cNvPr id="48132"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p>
            <a:pPr lvl="0" algn="r" eaLnBrk="1" hangingPunct="1"/>
            <a:fld id="{9A0DB2DC-4C9A-4742-B13C-FB6460FD3503}" type="slidenum">
              <a:rPr lang="en-US" altLang="en-US" sz="1200" b="0" dirty="0"/>
            </a:fld>
            <a:endParaRPr lang="en-US" altLang="en-US" sz="1200" b="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文本框 436812"/>
          <p:cNvSpPr txBox="1">
            <a:spLocks noChangeArrowheads="1"/>
          </p:cNvSpPr>
          <p:nvPr/>
        </p:nvSpPr>
        <p:spPr bwMode="auto">
          <a:xfrm>
            <a:off x="76200" y="6477000"/>
            <a:ext cx="1608138" cy="244475"/>
          </a:xfrm>
          <a:prstGeom prst="rect">
            <a:avLst/>
          </a:prstGeom>
          <a:noFill/>
          <a:ln>
            <a:noFill/>
          </a:ln>
        </p:spPr>
        <p:txBody>
          <a:bodyPr>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rPr>
              <a:t>www.1ppt.com</a:t>
            </a:r>
            <a:endPar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endParaRPr>
          </a:p>
        </p:txBody>
      </p:sp>
      <p:sp>
        <p:nvSpPr>
          <p:cNvPr id="28" name="文本框 436811"/>
          <p:cNvSpPr txBox="1">
            <a:spLocks noChangeArrowheads="1"/>
          </p:cNvSpPr>
          <p:nvPr/>
        </p:nvSpPr>
        <p:spPr bwMode="auto">
          <a:xfrm>
            <a:off x="276225" y="6007100"/>
            <a:ext cx="1169988" cy="457200"/>
          </a:xfrm>
          <a:prstGeom prst="rect">
            <a:avLst/>
          </a:prstGeom>
          <a:noFill/>
          <a:ln>
            <a:noFill/>
          </a:ln>
        </p:spPr>
        <p:txBody>
          <a:bodyPr>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rPr>
              <a:t>LOGO</a:t>
            </a:r>
            <a:endPar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a:spLocks noChangeShapeType="1"/>
          </p:cNvSpPr>
          <p:nvPr/>
        </p:nvSpPr>
        <p:spPr bwMode="auto">
          <a:xfrm>
            <a:off x="1101725" y="1000125"/>
            <a:ext cx="7834313" cy="0"/>
          </a:xfrm>
          <a:prstGeom prst="line">
            <a:avLst/>
          </a:prstGeom>
          <a:noFill/>
          <a:ln w="12700">
            <a:solidFill>
              <a:schemeClr val="hlink"/>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cstate="print"/>
            <a:srcRect/>
            <a:stretch>
              <a:fillRect/>
            </a:stretch>
          </a:blipFill>
          <a:ln w="28575">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cstate="print"/>
            <a:srcRect/>
            <a:stretch>
              <a:fillRect/>
            </a:stretch>
          </a:blipFill>
          <a:ln w="5715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cstate="print"/>
            <a:srcRect/>
            <a:stretch>
              <a:fillRect/>
            </a:stretch>
          </a:blipFill>
          <a:ln w="3810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a:spLocks noChangeShapeType="1"/>
          </p:cNvSpPr>
          <p:nvPr/>
        </p:nvSpPr>
        <p:spPr bwMode="auto">
          <a:xfrm>
            <a:off x="1101725" y="1000125"/>
            <a:ext cx="7834313" cy="0"/>
          </a:xfrm>
          <a:prstGeom prst="line">
            <a:avLst/>
          </a:prstGeom>
          <a:noFill/>
          <a:ln w="12700">
            <a:solidFill>
              <a:schemeClr val="hlink"/>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cstate="print"/>
            <a:srcRect/>
            <a:stretch>
              <a:fillRect/>
            </a:stretch>
          </a:blipFill>
          <a:ln w="28575">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cstate="print"/>
            <a:srcRect/>
            <a:stretch>
              <a:fillRect/>
            </a:stretch>
          </a:blipFill>
          <a:ln w="5715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cstate="print"/>
            <a:srcRect/>
            <a:stretch>
              <a:fillRect/>
            </a:stretch>
          </a:blipFill>
          <a:ln w="3810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audio" Target="../media/audio1.wav"/><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6.em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442408"/>
          <p:cNvSpPr>
            <a:spLocks noGrp="1" noChangeArrowheads="1"/>
          </p:cNvSpPr>
          <p:nvPr>
            <p:ph type="ctrTitle" sz="quarter"/>
          </p:nvPr>
        </p:nvSpPr>
        <p:spPr>
          <a:xfrm>
            <a:off x="2006600" y="2296795"/>
            <a:ext cx="7137400" cy="1470025"/>
          </a:xfrm>
          <a:effectLst>
            <a:outerShdw dist="17961" dir="2700000" algn="ctr" rotWithShape="0">
              <a:srgbClr val="F8F8F8">
                <a:alpha val="50000"/>
              </a:srgbClr>
            </a:outerShdw>
          </a:effectLst>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
                <a:srgbClr val="000000"/>
              </a:buClr>
              <a:buSzTx/>
              <a:buFontTx/>
              <a:buNone/>
              <a:defRPr/>
            </a:pPr>
            <a:br>
              <a:rPr kumimoji="0" lang="zh-CN" altLang="zh-CN" sz="5400" b="1" i="0" u="none" strike="noStrike" kern="1200" cap="none" spc="0" normalizeH="0" baseline="0" noProof="0" smtClean="0">
                <a:ln>
                  <a:noFill/>
                </a:ln>
                <a:solidFill>
                  <a:schemeClr val="tx2"/>
                </a:solidFill>
                <a:effectLst/>
                <a:uLnTx/>
                <a:uFillTx/>
                <a:latin typeface="+mj-lt"/>
                <a:ea typeface="+mj-ea"/>
                <a:cs typeface="+mj-cs"/>
              </a:rPr>
            </a:br>
            <a: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t>Unit 12 Sales Contracts</a:t>
            </a:r>
            <a:b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t>合同 </a:t>
            </a:r>
            <a:b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t> </a:t>
            </a:r>
            <a:endParaRPr kumimoji="0" lang="en-US"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grpSp>
        <p:nvGrpSpPr>
          <p:cNvPr id="2" name="组合 442417"/>
          <p:cNvGrpSpPr/>
          <p:nvPr/>
        </p:nvGrpSpPr>
        <p:grpSpPr>
          <a:xfrm>
            <a:off x="5794375" y="5538788"/>
            <a:ext cx="669925" cy="654050"/>
            <a:chOff x="4027" y="3016"/>
            <a:chExt cx="515" cy="505"/>
          </a:xfrm>
        </p:grpSpPr>
        <p:sp>
          <p:nvSpPr>
            <p:cNvPr id="442419" name="椭圆 442418"/>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4" name="图片 442419"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442420"/>
          <p:cNvGrpSpPr/>
          <p:nvPr/>
        </p:nvGrpSpPr>
        <p:grpSpPr>
          <a:xfrm>
            <a:off x="7346950" y="5191125"/>
            <a:ext cx="349250" cy="339725"/>
            <a:chOff x="4027" y="3016"/>
            <a:chExt cx="515" cy="505"/>
          </a:xfrm>
        </p:grpSpPr>
        <p:sp>
          <p:nvSpPr>
            <p:cNvPr id="442422" name="椭圆 442421"/>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2" name="图片 442422"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442424" name="椭圆 442423"/>
          <p:cNvSpPr>
            <a:spLocks noChangeArrowheads="1"/>
          </p:cNvSpPr>
          <p:nvPr/>
        </p:nvSpPr>
        <p:spPr bwMode="auto">
          <a:xfrm>
            <a:off x="3709988" y="5162550"/>
            <a:ext cx="1082675" cy="1071563"/>
          </a:xfrm>
          <a:prstGeom prst="ellipse">
            <a:avLst/>
          </a:prstGeom>
          <a:blipFill dpi="0" rotWithShape="1">
            <a:blip r:embed="rId3" cstate="print"/>
            <a:srcRect/>
            <a:stretch>
              <a:fillRect/>
            </a:stretch>
          </a:blipFill>
          <a:ln w="28575">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2425" name="椭圆 442424"/>
          <p:cNvSpPr>
            <a:spLocks noChangeArrowheads="1"/>
          </p:cNvSpPr>
          <p:nvPr/>
        </p:nvSpPr>
        <p:spPr bwMode="auto">
          <a:xfrm>
            <a:off x="0" y="290513"/>
            <a:ext cx="2566988" cy="2541588"/>
          </a:xfrm>
          <a:prstGeom prst="ellipse">
            <a:avLst/>
          </a:prstGeom>
          <a:blipFill dpi="0" rotWithShape="1">
            <a:blip r:embed="rId4" cstate="print"/>
            <a:srcRect/>
            <a:stretch>
              <a:fillRect/>
            </a:stretch>
          </a:blipFill>
          <a:ln w="7620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2426" name="椭圆 442425"/>
          <p:cNvSpPr>
            <a:spLocks noChangeArrowheads="1"/>
          </p:cNvSpPr>
          <p:nvPr/>
        </p:nvSpPr>
        <p:spPr bwMode="auto">
          <a:xfrm>
            <a:off x="1304925" y="3638550"/>
            <a:ext cx="1911350" cy="1892300"/>
          </a:xfrm>
          <a:prstGeom prst="ellipse">
            <a:avLst/>
          </a:prstGeom>
          <a:blipFill dpi="0" rotWithShape="1">
            <a:blip r:embed="rId5" cstate="print"/>
            <a:srcRect/>
            <a:stretch>
              <a:fillRect/>
            </a:stretch>
          </a:blipFill>
          <a:ln w="5715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0" name="TextBox 11"/>
          <p:cNvSpPr txBox="1"/>
          <p:nvPr/>
        </p:nvSpPr>
        <p:spPr>
          <a:xfrm>
            <a:off x="3465513" y="569595"/>
            <a:ext cx="5486400" cy="1384300"/>
          </a:xfrm>
          <a:prstGeom prst="rect">
            <a:avLst/>
          </a:prstGeom>
          <a:noFill/>
          <a:ln w="9525">
            <a:noFill/>
          </a:ln>
        </p:spPr>
        <p:txBody>
          <a:bodyPr>
            <a:spAutoFit/>
          </a:bodyPr>
          <a:p>
            <a:pPr eaLnBrk="1" hangingPunct="1"/>
            <a:r>
              <a:rPr lang="en-US" altLang="zh-CN" sz="2800" dirty="0">
                <a:latin typeface="Cambria Math" panose="02040503050406030204" pitchFamily="18" charset="0"/>
              </a:rPr>
              <a:t>Practical Business English Writing</a:t>
            </a:r>
            <a:endParaRPr lang="en-US" altLang="zh-CN" sz="2800" dirty="0">
              <a:latin typeface="Cambria Math" panose="02040503050406030204" pitchFamily="18" charset="0"/>
            </a:endParaRPr>
          </a:p>
          <a:p>
            <a:pPr eaLnBrk="1" hangingPunct="1"/>
            <a:r>
              <a:rPr lang="zh-CN" altLang="en-US" sz="2800" dirty="0">
                <a:latin typeface="Cambria Math" panose="02040503050406030204" pitchFamily="18" charset="0"/>
                <a:ea typeface="黑体" panose="02010600030101010101" pitchFamily="49" charset="-122"/>
              </a:rPr>
              <a:t>                   实用商务英语写作教程</a:t>
            </a:r>
            <a:endParaRPr lang="en-US" altLang="zh-CN" sz="2800" dirty="0">
              <a:latin typeface="Cambria Math" panose="02040503050406030204" pitchFamily="18" charset="0"/>
            </a:endParaRPr>
          </a:p>
          <a:p>
            <a:pPr eaLnBrk="1" hangingPunct="1"/>
            <a:endParaRPr lang="zh-CN" altLang="en-US" sz="2800" dirty="0">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2424"/>
                                        </p:tgtEl>
                                        <p:attrNameLst>
                                          <p:attrName>style.visibility</p:attrName>
                                        </p:attrNameLst>
                                      </p:cBhvr>
                                      <p:to>
                                        <p:strVal val="visible"/>
                                      </p:to>
                                    </p:set>
                                    <p:animEffect transition="in" filter="fade">
                                      <p:cBhvr>
                                        <p:cTn id="22" dur="1000"/>
                                        <p:tgtEl>
                                          <p:spTgt spid="442424"/>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2426"/>
                                        </p:tgtEl>
                                        <p:attrNameLst>
                                          <p:attrName>style.visibility</p:attrName>
                                        </p:attrNameLst>
                                      </p:cBhvr>
                                      <p:to>
                                        <p:strVal val="visible"/>
                                      </p:to>
                                    </p:set>
                                    <p:animEffect transition="in" filter="fade">
                                      <p:cBhvr>
                                        <p:cTn id="26" dur="1000"/>
                                        <p:tgtEl>
                                          <p:spTgt spid="442426"/>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2425"/>
                                        </p:tgtEl>
                                        <p:attrNameLst>
                                          <p:attrName>style.visibility</p:attrName>
                                        </p:attrNameLst>
                                      </p:cBhvr>
                                      <p:to>
                                        <p:strVal val="visible"/>
                                      </p:to>
                                    </p:set>
                                    <p:animEffect transition="in" filter="fade">
                                      <p:cBhvr>
                                        <p:cTn id="30" dur="1000"/>
                                        <p:tgtEl>
                                          <p:spTgt spid="442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However, the Seller shall notify the Buyer by fax or E-mail and furnish the latter within 15 days by registered airmail with a certificate issued by the China Council for the Promotion of International Trade attesting such event or events. </a:t>
            </a:r>
            <a:endParaRPr kumimoji="0" lang="en-US" altLang="zh-CN" sz="32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10. Arbitration: All disputes arising out of the performance of or relating to this Contract shall be settled amicably through negotiation. In case no settlement can be reached through negotiation, the case shall then be submitted to the Foreign Economic and Trade Arbitration Commission of the China Council for the Promotion of International Trade, Beijing, China, for arbitration in accordance with its Rules of Procedure. The award of the arbitration is final and binding upon both parties.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11. Governing Law: This Contract shall be governed by the United Nations Convention on Contracts for the International Sale of Goods.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Other Terms: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12292" name="直接箭头连接符 1073743361"/>
          <p:cNvCxnSpPr/>
          <p:nvPr/>
        </p:nvCxnSpPr>
        <p:spPr>
          <a:xfrm flipH="1" flipV="1">
            <a:off x="5370513" y="5286375"/>
            <a:ext cx="457200" cy="395288"/>
          </a:xfrm>
          <a:prstGeom prst="straightConnector1">
            <a:avLst/>
          </a:prstGeom>
          <a:ln w="9525" cap="flat" cmpd="sng">
            <a:solidFill>
              <a:srgbClr val="4F81BD"/>
            </a:solidFill>
            <a:prstDash val="solid"/>
            <a:headEnd type="none" w="med" len="med"/>
            <a:tailEnd type="triangle" w="med" len="med"/>
          </a:ln>
        </p:spPr>
      </p:cxnSp>
      <p:sp>
        <p:nvSpPr>
          <p:cNvPr id="12293" name="矩形 1073743362"/>
          <p:cNvSpPr/>
          <p:nvPr/>
        </p:nvSpPr>
        <p:spPr>
          <a:xfrm>
            <a:off x="5516563" y="5681663"/>
            <a:ext cx="1039812" cy="430212"/>
          </a:xfrm>
          <a:prstGeom prst="rect">
            <a:avLst/>
          </a:prstGeom>
          <a:solidFill>
            <a:srgbClr val="FFFFFF"/>
          </a:solidFill>
          <a:ln w="9525" cap="flat" cmpd="sng">
            <a:solidFill>
              <a:srgbClr val="4F81BD"/>
            </a:solidFill>
            <a:prstDash val="solid"/>
            <a:miter/>
            <a:headEnd type="none" w="med" len="med"/>
            <a:tailEnd type="none" w="med" len="med"/>
          </a:ln>
        </p:spPr>
        <p:txBody>
          <a:bodyPr/>
          <a:p>
            <a:pPr indent="114300" eaLnBrk="1" hangingPunct="1"/>
            <a:r>
              <a:rPr lang="en-US" altLang="en-US" sz="2000" b="0" dirty="0">
                <a:latin typeface="Times New Roman" panose="02020603050405020304" pitchFamily="18" charset="0"/>
              </a:rPr>
              <a:t>Body</a:t>
            </a:r>
            <a:endParaRPr lang="en-US" altLang="en-US" sz="2000" b="0" dirty="0">
              <a:latin typeface="Times New Roman" panose="02020603050405020304" pitchFamily="18" charset="0"/>
            </a:endParaRPr>
          </a:p>
          <a:p>
            <a:pPr indent="114300" eaLnBrk="1" hangingPunct="1"/>
            <a:endParaRPr lang="en-US" altLang="en-US" dirty="0">
              <a:latin typeface="Arial" panose="020B0604020202020204" pitchFamily="34" charset="0"/>
            </a:endParaRPr>
          </a:p>
        </p:txBody>
      </p:sp>
    </p:spTree>
  </p:cSld>
  <p:clrMapOvr>
    <a:masterClrMapping/>
  </p:clrMapOvr>
  <p:transition>
    <p:sndAc>
      <p:stSnd>
        <p:snd r:embed="rId1"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This contract shall be made out in two originals in both English and Chinese. Both versions are equally valid. Each party keeps one originals of the two after the signing of the contract.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SELLER (Signature)                                THE BUYER (Signature)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FW Import &amp; Export Group Corporation                 Tool Trading Co., Ltd</a:t>
            </a:r>
            <a:endParaRPr kumimoji="0" lang="zh-CN" altLang="en-US" sz="3200" b="1" i="0" u="none" strike="noStrike" kern="1200" cap="none" spc="0" normalizeH="0" baseline="0" noProof="1">
              <a:ln>
                <a:noFill/>
              </a:ln>
              <a:solidFill>
                <a:schemeClr val="accent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1">
              <a:ln>
                <a:noFill/>
              </a:ln>
              <a:solidFill>
                <a:schemeClr val="accent1"/>
              </a:solidFill>
              <a:effectLst/>
              <a:uLnTx/>
              <a:uFillTx/>
              <a:latin typeface="+mn-lt"/>
              <a:ea typeface="+mn-ea"/>
              <a:cs typeface="+mn-cs"/>
            </a:endParaRPr>
          </a:p>
        </p:txBody>
      </p:sp>
      <p:cxnSp>
        <p:nvCxnSpPr>
          <p:cNvPr id="13316" name="直接箭头连接符 1073743363"/>
          <p:cNvCxnSpPr/>
          <p:nvPr/>
        </p:nvCxnSpPr>
        <p:spPr>
          <a:xfrm flipH="1" flipV="1">
            <a:off x="6369050" y="3730625"/>
            <a:ext cx="571500" cy="396875"/>
          </a:xfrm>
          <a:prstGeom prst="straightConnector1">
            <a:avLst/>
          </a:prstGeom>
          <a:ln w="9525" cap="flat" cmpd="sng">
            <a:solidFill>
              <a:srgbClr val="4F81BD"/>
            </a:solidFill>
            <a:prstDash val="solid"/>
            <a:headEnd type="none" w="med" len="med"/>
            <a:tailEnd type="triangle" w="med" len="med"/>
          </a:ln>
        </p:spPr>
      </p:cxnSp>
      <p:sp>
        <p:nvSpPr>
          <p:cNvPr id="13317" name="矩形 1073743364"/>
          <p:cNvSpPr/>
          <p:nvPr/>
        </p:nvSpPr>
        <p:spPr>
          <a:xfrm>
            <a:off x="6369050" y="4127500"/>
            <a:ext cx="1293813" cy="447675"/>
          </a:xfrm>
          <a:prstGeom prst="rect">
            <a:avLst/>
          </a:prstGeom>
          <a:solidFill>
            <a:srgbClr val="FFFFFF"/>
          </a:solidFill>
          <a:ln w="9525" cap="flat" cmpd="sng">
            <a:solidFill>
              <a:srgbClr val="4F81BD"/>
            </a:solidFill>
            <a:prstDash val="solid"/>
            <a:miter/>
            <a:headEnd type="none" w="med" len="med"/>
            <a:tailEnd type="none" w="med" len="med"/>
          </a:ln>
        </p:spPr>
        <p:txBody>
          <a:bodyPr/>
          <a:p>
            <a:pPr indent="114300" eaLnBrk="1" hangingPunct="1"/>
            <a:r>
              <a:rPr lang="en-US" altLang="en-US" sz="2000" b="0" dirty="0">
                <a:latin typeface="Times New Roman" panose="02020603050405020304" pitchFamily="18" charset="0"/>
              </a:rPr>
              <a:t>Closing</a:t>
            </a:r>
            <a:endParaRPr lang="en-US" altLang="en-US" sz="2000" b="0" dirty="0">
              <a:latin typeface="Times New Roman" panose="02020603050405020304" pitchFamily="18" charset="0"/>
            </a:endParaRPr>
          </a:p>
          <a:p>
            <a:pPr indent="114300" eaLnBrk="1" hangingPunct="1"/>
            <a:endParaRPr lang="en-US" altLang="en-US" sz="2000" b="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463550"/>
            <a:ext cx="83232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2</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sample and answer the following questions.</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75690" y="1320165"/>
            <a:ext cx="6783705" cy="506857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What elements are included in the preamble?</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What elements are included in the body?</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What elements are included in the closing?</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 How many parts are included in a sales contract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16387" name="内容占位符 2"/>
          <p:cNvSpPr>
            <a:spLocks noGrp="1"/>
          </p:cNvSpPr>
          <p:nvPr/>
        </p:nvSpPr>
        <p:spPr>
          <a:xfrm>
            <a:off x="1075373" y="175545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buNone/>
            </a:pPr>
            <a:r>
              <a:rPr lang="zh-CN" altLang="zh-CN" sz="2000" b="0" dirty="0">
                <a:latin typeface="Times New Roman" panose="02020603050405020304" pitchFamily="18" charset="0"/>
              </a:rPr>
              <a:t>1. There are number of the contract,date of the contract, place of signing,signing parties , each party’s name,and address.</a:t>
            </a:r>
            <a:endParaRPr lang="zh-CN" altLang="zh-CN" sz="2000" b="0" dirty="0">
              <a:latin typeface="Times New Roman" panose="02020603050405020304" pitchFamily="18" charset="0"/>
            </a:endParaRPr>
          </a:p>
          <a:p>
            <a:pPr algn="just">
              <a:buNone/>
            </a:pPr>
            <a:endParaRPr lang="zh-CN" altLang="zh-CN" sz="2000" b="0" dirty="0">
              <a:latin typeface="Times New Roman" panose="02020603050405020304" pitchFamily="18" charset="0"/>
            </a:endParaRPr>
          </a:p>
          <a:p>
            <a:pPr algn="just">
              <a:buNone/>
            </a:pPr>
            <a:r>
              <a:rPr lang="zh-CN" altLang="zh-CN" sz="2000" b="0" dirty="0">
                <a:latin typeface="Times New Roman" panose="02020603050405020304" pitchFamily="18" charset="0"/>
              </a:rPr>
              <a:t>2. There are the type of contract, the categories or scope of the contract, the name of the commodity,quality,specifications,quantities,price,amounts to be paid, insurance,place and time of performance, terms of payment,commodity inspection,discrepancy and claim,Force Majeure,arbitration and governing law.</a:t>
            </a:r>
            <a:endParaRPr lang="zh-CN" altLang="zh-CN" sz="2000" b="0" dirty="0">
              <a:latin typeface="Times New Roman" panose="02020603050405020304" pitchFamily="18" charset="0"/>
            </a:endParaRPr>
          </a:p>
          <a:p>
            <a:pPr algn="just">
              <a:buNone/>
            </a:pPr>
            <a:endParaRPr lang="zh-CN" altLang="zh-CN" sz="2000" b="0" dirty="0">
              <a:latin typeface="Times New Roman" panose="02020603050405020304" pitchFamily="18" charset="0"/>
            </a:endParaRPr>
          </a:p>
          <a:p>
            <a:pPr algn="just">
              <a:buNone/>
            </a:pPr>
            <a:r>
              <a:rPr lang="zh-CN" altLang="zh-CN" sz="2000" b="0" dirty="0">
                <a:latin typeface="Times New Roman" panose="02020603050405020304" pitchFamily="18" charset="0"/>
              </a:rPr>
              <a:t>3. There are including the language ,validity, and signature.</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4. There are four parts.</a:t>
            </a:r>
            <a:endParaRPr lang="zh-CN"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2" end="2"/>
                                            </p:txEl>
                                          </p:spTgt>
                                        </p:tgtEl>
                                        <p:attrNameLst>
                                          <p:attrName>style.visibility</p:attrName>
                                        </p:attrNameLst>
                                      </p:cBhvr>
                                      <p:to>
                                        <p:strVal val="visible"/>
                                      </p:to>
                                    </p:set>
                                    <p:anim calcmode="lin" valueType="num">
                                      <p:cBhvr additive="base">
                                        <p:cTn id="13" dur="5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7">
                                            <p:txEl>
                                              <p:pRg st="4" end="4"/>
                                            </p:txEl>
                                          </p:spTgt>
                                        </p:tgtEl>
                                        <p:attrNameLst>
                                          <p:attrName>style.visibility</p:attrName>
                                        </p:attrNameLst>
                                      </p:cBhvr>
                                      <p:to>
                                        <p:strVal val="visible"/>
                                      </p:to>
                                    </p:set>
                                    <p:anim calcmode="lin" valueType="num">
                                      <p:cBhvr additive="base">
                                        <p:cTn id="19" dur="500" fill="hold"/>
                                        <p:tgtEl>
                                          <p:spTgt spid="1638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387">
                                            <p:txEl>
                                              <p:pRg st="6" end="6"/>
                                            </p:txEl>
                                          </p:spTgt>
                                        </p:tgtEl>
                                        <p:attrNameLst>
                                          <p:attrName>style.visibility</p:attrName>
                                        </p:attrNameLst>
                                      </p:cBhvr>
                                      <p:to>
                                        <p:strVal val="visible"/>
                                      </p:to>
                                    </p:set>
                                    <p:anim calcmode="lin" valueType="num">
                                      <p:cBhvr additive="base">
                                        <p:cTn id="25" dur="500" fill="hold"/>
                                        <p:tgtEl>
                                          <p:spTgt spid="16387">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2"/>
          <p:cNvSpPr txBox="1">
            <a:spLocks noChangeArrowheads="1"/>
          </p:cNvSpPr>
          <p:nvPr/>
        </p:nvSpPr>
        <p:spPr bwMode="auto">
          <a:xfrm>
            <a:off x="1470025" y="1565275"/>
            <a:ext cx="6634163" cy="3524250"/>
          </a:xfrm>
          <a:prstGeom prst="rect">
            <a:avLst/>
          </a:prstGeom>
          <a:gradFill rotWithShape="1">
            <a:gsLst>
              <a:gs pos="0">
                <a:srgbClr val="FFFFFF">
                  <a:gamma/>
                  <a:shade val="46275"/>
                  <a:invGamma/>
                  <a:alpha val="12000"/>
                </a:srgbClr>
              </a:gs>
              <a:gs pos="50000">
                <a:srgbClr val="FFFFFF">
                  <a:alpha val="12000"/>
                </a:srgbClr>
              </a:gs>
              <a:gs pos="100000">
                <a:srgbClr val="FFFFFF">
                  <a:gamma/>
                  <a:shade val="46275"/>
                  <a:invGamma/>
                  <a:alpha val="12000"/>
                </a:srgbClr>
              </a:gs>
            </a:gsLst>
            <a:lin ang="5400000" scaled="1"/>
          </a:gradFill>
          <a:ln w="3175">
            <a:solidFill>
              <a:srgbClr val="FFFFFF"/>
            </a:solidFill>
            <a:prstDash val="sysDot"/>
            <a:miter lim="800000"/>
          </a:ln>
        </p:spPr>
        <p:txBody>
          <a:bodyPr/>
          <a:lstStyle/>
          <a:p>
            <a:pPr marR="0" algn="just" defTabSz="914400" eaLnBrk="1" hangingPunct="1">
              <a:buClrTx/>
              <a:buSzTx/>
              <a:buFontTx/>
              <a:buNone/>
              <a:defRPr/>
            </a:pPr>
            <a:r>
              <a:rPr kumimoji="0" lang="en-US" altLang="zh-CN"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Notes</a:t>
            </a:r>
            <a:r>
              <a:rPr kumimoji="0" lang="zh-CN" altLang="en-US"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注释</a:t>
            </a:r>
            <a:endParaRPr kumimoji="0" lang="zh-CN" altLang="en-US"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title   标题                                    preamble  n.约首</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specifications  n.规格                    shipping marks  n.唛头     </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negotiation  n.议付,托收</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State General Administration for Quality Supervision and Inspection and Quarantine of P. R. China  国家质量监督检验检疫总局          </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Force Majeure  不可抗力             arbitration  n.仲裁</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China Council for the Promotion of International Trade 中国国际贸易促进委员                         </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irrevocable  adj.不可撤销的           closing  n.约尾                       </a:t>
            </a:r>
            <a:endParaRPr kumimoji="0" lang="zh-CN"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Case 2: </a:t>
            </a: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12813" y="1149350"/>
            <a:ext cx="7961313" cy="5360988"/>
          </a:xfrm>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Sales Contract</a:t>
            </a:r>
            <a:endPar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1"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p:txBody>
      </p:sp>
      <p:cxnSp>
        <p:nvCxnSpPr>
          <p:cNvPr id="9" name="直接箭头连接符 8"/>
          <p:cNvCxnSpPr/>
          <p:nvPr/>
        </p:nvCxnSpPr>
        <p:spPr>
          <a:xfrm flipH="1">
            <a:off x="5176838" y="1076325"/>
            <a:ext cx="781050" cy="133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957888" y="555625"/>
            <a:ext cx="1757363" cy="466725"/>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Title</a:t>
            </a:r>
            <a:endPar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103" name="文本框 102"/>
          <p:cNvSpPr txBox="1"/>
          <p:nvPr/>
        </p:nvSpPr>
        <p:spPr>
          <a:xfrm>
            <a:off x="1057275" y="1687513"/>
            <a:ext cx="7712075" cy="4054475"/>
          </a:xfrm>
          <a:prstGeom prst="rect">
            <a:avLst/>
          </a:prstGeom>
          <a:noFill/>
          <a:ln w="9525">
            <a:noFill/>
          </a:ln>
        </p:spPr>
        <p:txBody>
          <a:bodyPr>
            <a:spAutoFit/>
          </a:bodyPr>
          <a:lstStyle/>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Name of company: Liangliang Lighting Electrical Appliances Limited Company </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 </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S/C NO: SH0112                                    DATE: Oct.1, 2012  </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 </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THE SELLER: SHANGHAI LIANGLIANG LIGHTING      </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                         ELECTRICAL APPLIANCES LIMITED  COMPANY </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                         18 LANE, 315 LONGHUA WEST ROAD, SHNAGHAI</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                          P.R.CHINA</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 </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THE BUYER: NEXT CORPORATION </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                        33 HIGH STREET, LONDON</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                        U.K.</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12813" y="796925"/>
            <a:ext cx="7961313" cy="50942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This contract is made by and between the Buyer and Seller, whereby the Buyer agrees to buy and the Seller agrees to sell the under-mentioned commodity according to the terms and conditions stipulated below:</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4" name="直接箭头连接符 3"/>
          <p:cNvCxnSpPr/>
          <p:nvPr/>
        </p:nvCxnSpPr>
        <p:spPr>
          <a:xfrm flipH="1" flipV="1">
            <a:off x="5994400" y="2136775"/>
            <a:ext cx="885825" cy="7096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315075" y="2846388"/>
            <a:ext cx="1666875" cy="50165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Preamble</a:t>
            </a:r>
            <a:endPar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graphicFrame>
        <p:nvGraphicFramePr>
          <p:cNvPr id="18437" name="表格 18436"/>
          <p:cNvGraphicFramePr/>
          <p:nvPr/>
        </p:nvGraphicFramePr>
        <p:xfrm>
          <a:off x="1227138" y="3479800"/>
          <a:ext cx="7467600" cy="2867025"/>
        </p:xfrm>
        <a:graphic>
          <a:graphicData uri="http://schemas.openxmlformats.org/drawingml/2006/table">
            <a:tbl>
              <a:tblPr/>
              <a:tblGrid>
                <a:gridCol w="2374900"/>
                <a:gridCol w="960438"/>
                <a:gridCol w="2566987"/>
                <a:gridCol w="1565275"/>
              </a:tblGrid>
              <a:tr h="588963">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Commodity&amp; specification</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Quantity</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Unit price</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Amount</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44550">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MT-2038AC 220V 50HZ 11W</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61392" marB="61392"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5000PCS</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CIF SHANGHAIUSD 9.0/PC</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USD45,000</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8962">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TOTAL</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5000PCS</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 </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USD45,000</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44550">
                <a:tc gridSpan="4">
                  <a:txBody>
                    <a:bodyPr/>
                    <a:lstStyle>
                      <a:lvl1pPr marL="0" lvl="0" indent="0" algn="l"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en-US" altLang="zh-CN" sz="1900" b="0" dirty="0">
                          <a:solidFill>
                            <a:srgbClr val="282917"/>
                          </a:solidFill>
                          <a:latin typeface="Times New Roman" panose="02020603050405020304" pitchFamily="18" charset="0"/>
                          <a:cs typeface="Times New Roman" panose="02020603050405020304" pitchFamily="18" charset="0"/>
                        </a:rPr>
                        <a:t>TOTAL CONTRACT VALUE: SAY U.S.DOLLARS FORTY FIVE THOUSAND ONLY.</a:t>
                      </a:r>
                      <a:endParaRPr lang="en-US" altLang="zh-CN" sz="1900" b="0" dirty="0">
                        <a:solidFill>
                          <a:srgbClr val="282917"/>
                        </a:solidFill>
                        <a:latin typeface="Times New Roman" panose="02020603050405020304" pitchFamily="18" charset="0"/>
                        <a:ea typeface="Times New Roman" panose="02020603050405020304" pitchFamily="18" charset="0"/>
                      </a:endParaRPr>
                    </a:p>
                  </a:txBody>
                  <a:tcPr marL="0" marR="0" marT="0" marB="1"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04875" y="628650"/>
            <a:ext cx="7745413" cy="5360988"/>
          </a:xfrm>
        </p:spPr>
        <p:txBody>
          <a:bodyPr vert="horz" wrap="square" lIns="91440" tIns="45720" rIns="91440" bIns="45720" numCol="1" anchor="t" anchorCtr="0" compatLnSpc="1"/>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TIME OF SHIPMENT: Within 60 days upon receipt of the L/C which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accord with relevant clause of this contract.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TERM OF PAYMENT: T/T</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br>
              <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b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This contract is made in two original copies and becomes valid after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signature, one copy to be held by each party.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Signed by:</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SELLER:                             THE BUYER:</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SHANGHAI LIANGLIANG LIGHTING            NEXT CORPORATION</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ELECTRICAL APPLIANCES LIMITED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COMPANY</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4" name="直接箭头连接符 3"/>
          <p:cNvCxnSpPr>
            <a:stCxn id="5" idx="1"/>
          </p:cNvCxnSpPr>
          <p:nvPr/>
        </p:nvCxnSpPr>
        <p:spPr>
          <a:xfrm flipH="1" flipV="1">
            <a:off x="4578350" y="2390775"/>
            <a:ext cx="1069975" cy="431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5648325" y="2578100"/>
            <a:ext cx="1781175" cy="487363"/>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Body</a:t>
            </a:r>
            <a:endPar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7" name="直接箭头连接符 6"/>
          <p:cNvCxnSpPr>
            <a:stCxn id="5" idx="1"/>
          </p:cNvCxnSpPr>
          <p:nvPr/>
        </p:nvCxnSpPr>
        <p:spPr>
          <a:xfrm flipH="1" flipV="1">
            <a:off x="5381625" y="6145213"/>
            <a:ext cx="1071563" cy="511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454775" y="6310313"/>
            <a:ext cx="1697038" cy="468313"/>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Closing</a:t>
            </a:r>
            <a:endPar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52500" y="522288"/>
            <a:ext cx="85899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mj-lt"/>
                <a:ea typeface="+mj-ea"/>
                <a:cs typeface="+mj-cs"/>
              </a:rPr>
              <a:t>Task 3 </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mj-lt"/>
                <a:ea typeface="+mj-ea"/>
                <a:cs typeface="+mj-cs"/>
              </a:rPr>
              <a:t>Directions: Read the sample and summarize the writing process.</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40448" y="1196340"/>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mn-lt"/>
                <a:ea typeface="+mn-ea"/>
                <a:cs typeface="+mn-cs"/>
              </a:rPr>
              <a:t>      </a:t>
            </a:r>
            <a:r>
              <a:rPr kumimoji="0" lang="en-US" altLang="zh-CN" sz="2400" b="0" i="0" u="none" strike="noStrike" kern="1200" cap="none" spc="0" normalizeH="0" baseline="0" noProof="0" dirty="0">
                <a:ln>
                  <a:noFill/>
                </a:ln>
                <a:solidFill>
                  <a:schemeClr val="accent4"/>
                </a:solidFill>
                <a:effectLst/>
                <a:uLnTx/>
                <a:uFillTx/>
                <a:latin typeface="+mn-lt"/>
                <a:ea typeface="+mn-ea"/>
                <a:cs typeface="+mn-cs"/>
              </a:rPr>
              <a:t>Step 1: </a:t>
            </a:r>
            <a:r>
              <a:rPr kumimoji="0" lang="en-US" altLang="zh-CN" sz="2400" b="0" i="0" u="sng" strike="noStrike" kern="1200" cap="none" spc="0" normalizeH="0" baseline="0" noProof="0" dirty="0">
                <a:ln>
                  <a:noFill/>
                </a:ln>
                <a:solidFill>
                  <a:schemeClr val="accent4"/>
                </a:solidFill>
                <a:effectLst/>
                <a:uLnTx/>
                <a:uFillTx/>
                <a:latin typeface="+mn-lt"/>
                <a:ea typeface="+mn-ea"/>
                <a:cs typeface="+mn-cs"/>
              </a:rPr>
              <a:t>     </a:t>
            </a:r>
            <a:r>
              <a:rPr kumimoji="0" lang="en-US" altLang="zh-CN" sz="2400" b="0" i="0" u="none" strike="noStrike" kern="1200" cap="none" spc="0" normalizeH="0" baseline="0" noProof="0" dirty="0">
                <a:ln>
                  <a:noFill/>
                </a:ln>
                <a:solidFill>
                  <a:schemeClr val="accent4"/>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400" b="0" i="0" u="none" strike="noStrike" kern="1200" cap="none" spc="0" normalizeH="0" baseline="0" noProof="0" dirty="0">
                <a:ln>
                  <a:noFill/>
                </a:ln>
                <a:solidFill>
                  <a:schemeClr val="accent4"/>
                </a:solidFill>
                <a:effectLst/>
                <a:uLnTx/>
                <a:uFillTx/>
                <a:latin typeface="+mn-lt"/>
                <a:ea typeface="+mn-ea"/>
                <a:cs typeface="+mn-cs"/>
              </a:rPr>
              <a:t>     Step 2: </a:t>
            </a:r>
            <a:r>
              <a:rPr kumimoji="0" lang="en-US" altLang="zh-CN" sz="24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400" b="0" i="0" u="none" strike="noStrike" kern="1200" cap="none" spc="0" normalizeH="0" baseline="0" noProof="0" dirty="0">
                <a:ln>
                  <a:noFill/>
                </a:ln>
                <a:solidFill>
                  <a:schemeClr val="accent4"/>
                </a:solidFill>
                <a:effectLst/>
                <a:uLnTx/>
                <a:uFillTx/>
                <a:latin typeface="+mn-lt"/>
                <a:ea typeface="+mn-ea"/>
                <a:cs typeface="+mn-cs"/>
              </a:rPr>
              <a:t>     Step 3: </a:t>
            </a:r>
            <a:r>
              <a:rPr kumimoji="0" lang="en-US" altLang="zh-CN" sz="24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Tx/>
              <a:buSzPct val="85000"/>
              <a:buFont typeface="Wingdings" panose="05000000000000000000" pitchFamily="2" charset="2"/>
              <a:buNone/>
              <a:defRPr/>
            </a:pPr>
            <a:r>
              <a:rPr kumimoji="0" lang="en-US" altLang="zh-CN" sz="2400" b="0" i="0" u="none" strike="noStrike" kern="1200" cap="none" spc="0" normalizeH="0" baseline="0" noProof="0" dirty="0">
                <a:ln>
                  <a:noFill/>
                </a:ln>
                <a:solidFill>
                  <a:schemeClr val="accent4"/>
                </a:solidFill>
                <a:effectLst/>
                <a:uLnTx/>
                <a:uFillTx/>
                <a:latin typeface="+mn-lt"/>
                <a:ea typeface="+mn-ea"/>
                <a:cs typeface="+mn-cs"/>
              </a:rPr>
              <a:t>     Step 4: </a:t>
            </a:r>
            <a:r>
              <a:rPr kumimoji="0" lang="en-US" altLang="zh-CN" sz="2400" b="0" i="0" u="sng" strike="noStrike" kern="1200" cap="none" spc="0" normalizeH="0" baseline="0" noProof="0" dirty="0">
                <a:ln>
                  <a:noFill/>
                </a:ln>
                <a:solidFill>
                  <a:schemeClr val="accent4"/>
                </a:solidFill>
                <a:effectLst/>
                <a:uLnTx/>
                <a:uFillTx/>
                <a:latin typeface="+mn-lt"/>
                <a:ea typeface="+mn-ea"/>
                <a:cs typeface="+mn-cs"/>
              </a:rPr>
              <a:t>                                             </a:t>
            </a:r>
            <a:endParaRPr kumimoji="0" lang="en-US" altLang="zh-CN" sz="2400" b="0" i="0" u="sng" strike="noStrike" kern="1200" cap="none" spc="0" normalizeH="0" baseline="0" noProof="0" dirty="0">
              <a:ln>
                <a:noFill/>
              </a:ln>
              <a:solidFill>
                <a:schemeClr val="accent4"/>
              </a:solidFill>
              <a:effectLst/>
              <a:uLnTx/>
              <a:uFillTx/>
              <a:latin typeface="+mn-lt"/>
              <a:ea typeface="+mn-ea"/>
              <a:cs typeface="+mn-cs"/>
            </a:endParaRPr>
          </a:p>
        </p:txBody>
      </p:sp>
      <p:cxnSp>
        <p:nvCxnSpPr>
          <p:cNvPr id="5" name="直接连接符 4"/>
          <p:cNvCxnSpPr/>
          <p:nvPr/>
        </p:nvCxnSpPr>
        <p:spPr>
          <a:xfrm flipV="1">
            <a:off x="2555558" y="2057083"/>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71750" y="2492375"/>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55875" y="3027363"/>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563178" y="3560445"/>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579370" y="4079240"/>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2531" name="内容占位符 2"/>
          <p:cNvSpPr>
            <a:spLocks noGrp="1"/>
          </p:cNvSpPr>
          <p:nvPr/>
        </p:nvSpPr>
        <p:spPr>
          <a:xfrm>
            <a:off x="2418080" y="1504315"/>
            <a:ext cx="6584315" cy="53606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nSpc>
                <a:spcPct val="150000"/>
              </a:lnSpc>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Introducing the name of contract in the title part.</a:t>
            </a:r>
            <a:endParaRPr lang="zh-CN" altLang="en-US" sz="2000" b="0" dirty="0">
              <a:latin typeface="Times New Roman" panose="02020603050405020304" pitchFamily="18" charset="0"/>
            </a:endParaRPr>
          </a:p>
          <a:p>
            <a:pPr>
              <a:lnSpc>
                <a:spcPct val="150000"/>
              </a:lnSpc>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Giving a background information about contract and the parties in the preamble part.</a:t>
            </a:r>
            <a:endParaRPr lang="zh-CN" altLang="en-US" sz="2000" b="0" dirty="0">
              <a:latin typeface="Times New Roman" panose="02020603050405020304" pitchFamily="18" charset="0"/>
            </a:endParaRPr>
          </a:p>
          <a:p>
            <a:pPr>
              <a:lnSpc>
                <a:spcPct val="150000"/>
              </a:lnSpc>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Presenting the details of the contract in the body part.</a:t>
            </a:r>
            <a:endParaRPr lang="zh-CN" altLang="en-US" sz="2000" b="0" dirty="0">
              <a:latin typeface="Times New Roman" panose="02020603050405020304" pitchFamily="18" charset="0"/>
            </a:endParaRPr>
          </a:p>
          <a:p>
            <a:pPr>
              <a:lnSpc>
                <a:spcPct val="150000"/>
              </a:lnSpc>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Ending with closing sentences and signature in the last part.</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anim calcmode="lin" valueType="num">
                                      <p:cBhvr additive="base">
                                        <p:cTn id="13"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1">
                                            <p:txEl>
                                              <p:pRg st="2" end="2"/>
                                            </p:txEl>
                                          </p:spTgt>
                                        </p:tgtEl>
                                        <p:attrNameLst>
                                          <p:attrName>style.visibility</p:attrName>
                                        </p:attrNameLst>
                                      </p:cBhvr>
                                      <p:to>
                                        <p:strVal val="visible"/>
                                      </p:to>
                                    </p:set>
                                    <p:anim calcmode="lin" valueType="num">
                                      <p:cBhvr additive="base">
                                        <p:cTn id="19" dur="5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1">
                                            <p:txEl>
                                              <p:pRg st="3" end="3"/>
                                            </p:txEl>
                                          </p:spTgt>
                                        </p:tgtEl>
                                        <p:attrNameLst>
                                          <p:attrName>style.visibility</p:attrName>
                                        </p:attrNameLst>
                                      </p:cBhvr>
                                      <p:to>
                                        <p:strVal val="visible"/>
                                      </p:to>
                                    </p:set>
                                    <p:anim calcmode="lin" valueType="num">
                                      <p:cBhvr additive="base">
                                        <p:cTn id="25" dur="500" fill="hold"/>
                                        <p:tgtEl>
                                          <p:spTgt spid="2253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1135063" y="1666875"/>
            <a:ext cx="7832725" cy="136207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eaLnBrk="1" hangingPunct="1"/>
            <a:r>
              <a:rPr lang="en-US" altLang="zh-CN" sz="2000" b="0" dirty="0">
                <a:solidFill>
                  <a:srgbClr val="282917"/>
                </a:solidFill>
                <a:latin typeface="Times New Roman" panose="02020603050405020304" pitchFamily="18" charset="0"/>
                <a:cs typeface="Times New Roman" panose="02020603050405020304" pitchFamily="18" charset="0"/>
              </a:rPr>
              <a:t>CIF  abbr.（Cost Insurance and Freight）到岸价       SAY  n.大写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solidFill>
                  <a:srgbClr val="282917"/>
                </a:solidFill>
                <a:latin typeface="Times New Roman" panose="02020603050405020304" pitchFamily="18" charset="0"/>
                <a:cs typeface="Times New Roman" panose="02020603050405020304" pitchFamily="18" charset="0"/>
              </a:rPr>
              <a:t>ONLY  n.整                    T/T abbr. (Telegraphic Transfer)电汇</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algn="just" eaLnBrk="1" hangingPunct="1"/>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algn="just" eaLnBrk="1" hangingPunct="1"/>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eaLnBrk="1" hangingPunct="1">
              <a:spcBef>
                <a:spcPts val="625"/>
              </a:spcBef>
              <a:spcAft>
                <a:spcPts val="500"/>
              </a:spcAft>
            </a:pPr>
            <a:r>
              <a:rPr lang="zh-CN" altLang="en-US" sz="2400" dirty="0">
                <a:latin typeface="宋体" panose="02010600030101010101" pitchFamily="2" charset="-122"/>
              </a:rPr>
              <a:t>                               </a:t>
            </a:r>
            <a:endParaRPr lang="en-US" altLang="zh-CN" sz="2000" b="0" dirty="0">
              <a:solidFill>
                <a:srgbClr val="32220E"/>
              </a:solidFill>
              <a:latin typeface="Roboto Light" panose="02000000000000000000"/>
            </a:endParaRPr>
          </a:p>
          <a:p>
            <a:pPr eaLnBrk="1" hangingPunct="1"/>
            <a:endParaRPr lang="zh-CN" altLang="zh-CN" dirty="0">
              <a:latin typeface="Arial" panose="020B0604020202020204" pitchFamily="34" charset="0"/>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1591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Ⅳ.Useful Expressions                              </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1.Words and Phrases</a:t>
            </a:r>
            <a:br>
              <a:rPr kumimoji="0" lang="en-US" altLang="zh-CN"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238250" y="1444625"/>
            <a:ext cx="7753350" cy="50800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Words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hereafter = after this time  adv.今后           hereby = by means/reason of this  adv.特此</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herein = in this  adv. 此中，于此            hereinafter = later in this contract  adv.在下文</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thereafter = afterwards  adv.此后，后来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thereby = by that means  adv.因此；由此；在那方面</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therein = from that  adv.在那里；在那点上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thereinafter = later in the same contract  adv.以下；在下文</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whereby = by what; by which  adv.由是；凭那个</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wherein = in what; in which  adv.在哪里；在哪点上</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Whereas: considering that  adv.鉴于，就……而论</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1416050" y="1741488"/>
            <a:ext cx="7477125" cy="4438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 this unit, you will learn:  </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connotation of  a contract;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typical types of contracts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format and the content of contracts;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how to apply some useful expressions in practice;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how to write a satisfactory contract with correct layout, complete content and key points.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workplace requirements and ethics for writing sales contracts.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 name="标题 1"/>
          <p:cNvSpPr>
            <a:spLocks noGrp="1"/>
          </p:cNvSpPr>
          <p:nvPr>
            <p:ph type="title"/>
          </p:nvPr>
        </p:nvSpPr>
        <p:spPr>
          <a:xfrm>
            <a:off x="1185863" y="301625"/>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br>
              <a:rPr kumimoji="0" lang="en-US" altLang="zh-CN" sz="4000" b="1" i="0" u="none" strike="noStrike" kern="1200" cap="none" spc="0" normalizeH="0" baseline="0" noProof="0" dirty="0">
                <a:ln>
                  <a:noFill/>
                </a:ln>
                <a:solidFill>
                  <a:schemeClr val="tx1"/>
                </a:solidFill>
                <a:effectLst/>
                <a:uLnTx/>
                <a:uFillTx/>
                <a:latin typeface="+mj-lt"/>
                <a:ea typeface="+mj-ea"/>
                <a:cs typeface="+mj-cs"/>
              </a:rPr>
            </a:b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Ⅰ.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Learning Objectives</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r>
              <a:rPr kumimoji="0" lang="en-US" altLang="zh-CN"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br>
              <a:rPr kumimoji="0" lang="en-US" altLang="zh-CN" sz="4000" b="1" i="0" u="none" strike="noStrike" kern="1200" cap="none" spc="0" normalizeH="0" baseline="0" noProof="0" dirty="0">
                <a:ln>
                  <a:noFill/>
                </a:ln>
                <a:solidFill>
                  <a:schemeClr val="tx1"/>
                </a:solidFill>
                <a:effectLst/>
                <a:uLnTx/>
                <a:uFillTx/>
                <a:latin typeface="+mj-lt"/>
                <a:ea typeface="+mj-ea"/>
                <a:cs typeface="+mj-cs"/>
              </a:rPr>
            </a:br>
            <a:endParaRPr kumimoji="0" lang="zh-CN" altLang="en-US" sz="4000" b="1"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327150" y="1312863"/>
            <a:ext cx="7664450" cy="52117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Phrases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applicable laws  适用法律          arbitration clause 仲裁条款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breach clause  违约条款             delivery place　交货地点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delivery time    发货期               Force Majeure Clause  不可抗拒条款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guarantee clause  保证条款         inspection clause  验收条款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insurance clause  保险条款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payment conditions/ payment terms  付款条件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shipment&amp; delivery  交货           miscellaneous clause  其他条款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80123" y="633413"/>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3200" b="1"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Sentence Structures</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（1）This contract is made by and between the buyers and sellers， whereby the buyers agree to buy and the sellers agree to sell the under-mentioned commodities according to the terms and conditions stipulated below.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本合同由买卖双方签订，根据本合同条款，买方同意购买，卖方同意出售以下产品。</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（2）We hereby establish this irrevocable letter of credit in your favor for account of ABC Company in the amount of… U. S. $ (amount in words), available against your draft(s) drawn at sight on Credit Bank, N.A., Letter of Credit Department, Los Angeles, California, accompanied by your signed and dated statement as follows.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我行特此开立在ABC公司帐上以贵方为受益人总额为……美元（大写金额），凭交加州洛杉玑北美信贷银行信用证部开出的即期汇票付款，附有贵方签字和具名日期声明如下。</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(3)B shall not be entitled to claim for itself in respect of any Force Majeure in Clause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乙方无权根据……条，为其自身提出有关不可抗力的索赔。</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（4）Buyer shall have the right to inspect the goods on arrival and, within…  business days after delivery. Buyer must give notice to seller of any claim for damages on account of condition, quality or grade of the goods, and buyer must specify the basis of the claim of buyer in detail.</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买方应有权在货物运抵及交付后个……营业日内进行检验，买方须通知卖方任何基于货物条件、品质、等级而产生的索赔，并详细说明索赔事由。</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（5）The Buyer shall nevertheless have the right to cancel... of the contract without prejudice to the Buyer's right to claim compensations.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不妨害买方索赔权，买方仍有权取消合同的……</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55688" y="1076325"/>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（6）Party B shall ship the goods within... month of the date of signing this Contract, i.e. not later than... （date）.</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本合同签字之日</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个月内，即不迟于……月……日，你方须将货物装船。</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(7) Party A shall be unauthorized to accept any order sort to collect any account on and after...（date）.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自……月……日起，甲方已无权接受任何定单或收据。</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(8) The contract shall be written in Chinese and in…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本合同用英语和……书写。</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(9) Covering...Risks for...110%of Invoice Value to be effected by the ...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按发票金额的……%投保……险，由……负责投保。</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(10) This contract is made in ... original copies.</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本合同一式……份。</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sym typeface="+mn-ea"/>
              </a:rPr>
              <a:t>Ⅴ Strategy </a:t>
            </a:r>
            <a:endParaRPr kumimoji="0" lang="zh-CN" altLang="en-US" sz="4000" b="1" i="0" u="none" strike="noStrike" kern="1200" cap="none" spc="0" normalizeH="0" baseline="0" noProof="1">
              <a:ln>
                <a:noFill/>
              </a:ln>
              <a:solidFill>
                <a:schemeClr val="tx2"/>
              </a:solidFill>
              <a:effectLst/>
              <a:uLnTx/>
              <a:uFillTx/>
              <a:latin typeface="+mj-lt"/>
              <a:ea typeface="+mj-ea"/>
              <a:cs typeface="+mj-cs"/>
            </a:endParaRPr>
          </a:p>
        </p:txBody>
      </p:sp>
      <p:sp>
        <p:nvSpPr>
          <p:cNvPr id="28675" name="文本框 102"/>
          <p:cNvSpPr txBox="1"/>
          <p:nvPr/>
        </p:nvSpPr>
        <p:spPr>
          <a:xfrm>
            <a:off x="2032000" y="-1901825"/>
            <a:ext cx="5080000" cy="366713"/>
          </a:xfrm>
          <a:prstGeom prst="rect">
            <a:avLst/>
          </a:prstGeom>
          <a:noFill/>
          <a:ln w="9525">
            <a:noFill/>
          </a:ln>
        </p:spPr>
        <p:txBody>
          <a:bodyPr>
            <a:spAutoFit/>
          </a:bodyPr>
          <a:p>
            <a:pPr eaLnBrk="1" hangingPunct="1"/>
            <a:r>
              <a:rPr lang="en-US" altLang="zh-CN" b="0" dirty="0">
                <a:latin typeface="Times New Roman" panose="02020603050405020304" pitchFamily="18" charset="0"/>
                <a:cs typeface="Times New Roman" panose="02020603050405020304" pitchFamily="18" charset="0"/>
              </a:rPr>
              <a:t>                              </a:t>
            </a:r>
            <a:endParaRPr lang="zh-CN" altLang="en-US" dirty="0">
              <a:latin typeface="Arial" panose="020B0604020202020204" pitchFamily="34" charset="0"/>
            </a:endParaRPr>
          </a:p>
        </p:txBody>
      </p:sp>
      <p:pic>
        <p:nvPicPr>
          <p:cNvPr id="28676" name="图片 104"/>
          <p:cNvPicPr/>
          <p:nvPr/>
        </p:nvPicPr>
        <p:blipFill>
          <a:blip r:embed="rId1"/>
          <a:stretch>
            <a:fillRect/>
          </a:stretch>
        </p:blipFill>
        <p:spPr>
          <a:xfrm>
            <a:off x="1055688" y="1084263"/>
            <a:ext cx="7958137" cy="3789362"/>
          </a:xfrm>
          <a:prstGeom prst="rect">
            <a:avLst/>
          </a:prstGeom>
          <a:noFill/>
          <a:ln w="9525">
            <a:noFill/>
          </a:ln>
        </p:spPr>
      </p:pic>
      <p:pic>
        <p:nvPicPr>
          <p:cNvPr id="28677" name="图片 105"/>
          <p:cNvPicPr/>
          <p:nvPr/>
        </p:nvPicPr>
        <p:blipFill>
          <a:blip r:embed="rId2"/>
          <a:stretch>
            <a:fillRect/>
          </a:stretch>
        </p:blipFill>
        <p:spPr>
          <a:xfrm>
            <a:off x="2032000" y="3170238"/>
            <a:ext cx="295275" cy="19050"/>
          </a:xfrm>
          <a:prstGeom prst="rect">
            <a:avLst/>
          </a:prstGeom>
          <a:noFill/>
          <a:ln w="9525">
            <a:noFill/>
          </a:ln>
        </p:spPr>
      </p:pic>
      <p:pic>
        <p:nvPicPr>
          <p:cNvPr id="28678" name="图片 106"/>
          <p:cNvPicPr/>
          <p:nvPr/>
        </p:nvPicPr>
        <p:blipFill>
          <a:blip r:embed="rId3"/>
          <a:stretch>
            <a:fillRect/>
          </a:stretch>
        </p:blipFill>
        <p:spPr>
          <a:xfrm>
            <a:off x="3878263" y="4762500"/>
            <a:ext cx="4818062" cy="1011238"/>
          </a:xfrm>
          <a:prstGeom prst="rect">
            <a:avLst/>
          </a:prstGeom>
          <a:noFill/>
          <a:ln w="9525">
            <a:noFill/>
          </a:ln>
        </p:spPr>
      </p:pic>
      <p:pic>
        <p:nvPicPr>
          <p:cNvPr id="28679" name="图片 107"/>
          <p:cNvPicPr/>
          <p:nvPr/>
        </p:nvPicPr>
        <p:blipFill>
          <a:blip r:embed="rId4"/>
          <a:stretch>
            <a:fillRect/>
          </a:stretch>
        </p:blipFill>
        <p:spPr>
          <a:xfrm>
            <a:off x="1816100" y="5153025"/>
            <a:ext cx="1781175" cy="601663"/>
          </a:xfrm>
          <a:prstGeom prst="rect">
            <a:avLst/>
          </a:prstGeom>
          <a:noFill/>
          <a:ln w="9525">
            <a:noFill/>
          </a:ln>
        </p:spPr>
      </p:pic>
      <p:pic>
        <p:nvPicPr>
          <p:cNvPr id="28680" name="图片 4"/>
          <p:cNvPicPr/>
          <p:nvPr/>
        </p:nvPicPr>
        <p:blipFill>
          <a:blip r:embed="rId5"/>
          <a:stretch>
            <a:fillRect/>
          </a:stretch>
        </p:blipFill>
        <p:spPr>
          <a:xfrm>
            <a:off x="3894138" y="5934075"/>
            <a:ext cx="4802187" cy="923925"/>
          </a:xfrm>
          <a:prstGeom prst="rect">
            <a:avLst/>
          </a:prstGeom>
          <a:noFill/>
          <a:ln w="9525">
            <a:noFill/>
          </a:ln>
        </p:spPr>
      </p:pic>
      <p:pic>
        <p:nvPicPr>
          <p:cNvPr id="28681" name="图片 109"/>
          <p:cNvPicPr/>
          <p:nvPr/>
        </p:nvPicPr>
        <p:blipFill>
          <a:blip r:embed="rId6"/>
          <a:stretch>
            <a:fillRect/>
          </a:stretch>
        </p:blipFill>
        <p:spPr>
          <a:xfrm>
            <a:off x="1876425" y="6021388"/>
            <a:ext cx="1781175" cy="709612"/>
          </a:xfrm>
          <a:prstGeom prst="rect">
            <a:avLst/>
          </a:prstGeom>
          <a:noFill/>
          <a:ln w="9525">
            <a:noFill/>
          </a:ln>
        </p:spPr>
      </p:pic>
      <p:sp>
        <p:nvSpPr>
          <p:cNvPr id="28682" name="文本框 110"/>
          <p:cNvSpPr txBox="1"/>
          <p:nvPr/>
        </p:nvSpPr>
        <p:spPr>
          <a:xfrm>
            <a:off x="2032000" y="6942138"/>
            <a:ext cx="5080000" cy="639762"/>
          </a:xfrm>
          <a:prstGeom prst="rect">
            <a:avLst/>
          </a:prstGeom>
          <a:noFill/>
          <a:ln w="9525">
            <a:noFill/>
          </a:ln>
        </p:spPr>
        <p:txBody>
          <a:bodyPr>
            <a:spAutoFit/>
          </a:bodyPr>
          <a:p>
            <a:pPr eaLnBrk="1" hangingPunct="1"/>
            <a:endParaRPr lang="en-US" altLang="zh-CN" b="0" dirty="0">
              <a:latin typeface="Times New Roman" panose="02020603050405020304" pitchFamily="18" charset="0"/>
              <a:cs typeface="Times New Roman" panose="02020603050405020304" pitchFamily="18" charset="0"/>
            </a:endParaRPr>
          </a:p>
          <a:p>
            <a:pPr eaLnBrk="1" hangingPunct="1"/>
            <a:r>
              <a:rPr lang="en-US" altLang="zh-CN" b="0" dirty="0">
                <a:latin typeface="Times New Roman" panose="02020603050405020304" pitchFamily="18" charset="0"/>
                <a:cs typeface="Times New Roman" panose="02020603050405020304" pitchFamily="18" charset="0"/>
              </a:rPr>
              <a:t> </a:t>
            </a:r>
            <a:endParaRPr lang="zh-CN" altLang="en-US" dirty="0">
              <a:latin typeface="Arial" panose="020B0604020202020204" pitchFamily="34" charset="0"/>
            </a:endParaRPr>
          </a:p>
        </p:txBody>
      </p:sp>
      <p:pic>
        <p:nvPicPr>
          <p:cNvPr id="28683" name="图片 5"/>
          <p:cNvPicPr/>
          <p:nvPr/>
        </p:nvPicPr>
        <p:blipFill>
          <a:blip r:embed="rId7"/>
          <a:stretch>
            <a:fillRect/>
          </a:stretch>
        </p:blipFill>
        <p:spPr>
          <a:xfrm>
            <a:off x="2032000" y="7581900"/>
            <a:ext cx="247650" cy="19050"/>
          </a:xfrm>
          <a:prstGeom prst="rect">
            <a:avLst/>
          </a:prstGeom>
          <a:noFill/>
          <a:ln w="9525">
            <a:noFill/>
          </a:ln>
        </p:spPr>
      </p:pic>
      <p:sp>
        <p:nvSpPr>
          <p:cNvPr id="28684" name="文本框 111"/>
          <p:cNvSpPr txBox="1"/>
          <p:nvPr/>
        </p:nvSpPr>
        <p:spPr>
          <a:xfrm>
            <a:off x="2032000" y="7600950"/>
            <a:ext cx="5080000" cy="1158875"/>
          </a:xfrm>
          <a:prstGeom prst="rect">
            <a:avLst/>
          </a:prstGeom>
          <a:noFill/>
          <a:ln w="9525">
            <a:noFill/>
          </a:ln>
        </p:spPr>
        <p:txBody>
          <a:bodyPr>
            <a:spAutoFit/>
          </a:bodyPr>
          <a:p>
            <a:pPr eaLnBrk="1" hangingPunct="1"/>
            <a:endParaRPr lang="en-US" altLang="zh-CN" b="0" dirty="0">
              <a:latin typeface="Times New Roman" panose="02020603050405020304" pitchFamily="18" charset="0"/>
              <a:cs typeface="Times New Roman" panose="02020603050405020304" pitchFamily="18" charset="0"/>
            </a:endParaRPr>
          </a:p>
          <a:p>
            <a:pPr eaLnBrk="1" hangingPunct="1"/>
            <a:r>
              <a:rPr lang="en-US" altLang="zh-CN" b="0" dirty="0">
                <a:latin typeface="Times New Roman" panose="02020603050405020304" pitchFamily="18" charset="0"/>
                <a:cs typeface="Times New Roman" panose="02020603050405020304" pitchFamily="18" charset="0"/>
              </a:rPr>
              <a:t> </a:t>
            </a:r>
            <a:endParaRPr lang="en-US" altLang="zh-CN" b="0" dirty="0">
              <a:latin typeface="Times New Roman" panose="02020603050405020304" pitchFamily="18" charset="0"/>
              <a:cs typeface="Times New Roman" panose="02020603050405020304" pitchFamily="18" charset="0"/>
            </a:endParaRPr>
          </a:p>
          <a:p>
            <a:pPr eaLnBrk="1" hangingPunct="1"/>
            <a:r>
              <a:rPr lang="en-US" altLang="zh-CN" b="0" dirty="0">
                <a:latin typeface="Times New Roman" panose="02020603050405020304" pitchFamily="18" charset="0"/>
                <a:cs typeface="Times New Roman" panose="02020603050405020304" pitchFamily="18" charset="0"/>
              </a:rPr>
              <a:t> </a:t>
            </a:r>
            <a:endParaRPr lang="en-US" altLang="zh-CN" sz="1600" b="0" dirty="0">
              <a:latin typeface="Times New Roman" panose="02020603050405020304" pitchFamily="18" charset="0"/>
              <a:cs typeface="Times New Roman" panose="02020603050405020304" pitchFamily="18" charset="0"/>
            </a:endParaRPr>
          </a:p>
          <a:p>
            <a:pPr eaLnBrk="1" hangingPunct="1"/>
            <a:r>
              <a:rPr lang="en-US" altLang="zh-CN" sz="1600" b="0" dirty="0">
                <a:latin typeface="Times New Roman" panose="02020603050405020304" pitchFamily="18" charset="0"/>
                <a:cs typeface="Times New Roman" panose="02020603050405020304" pitchFamily="18" charset="0"/>
              </a:rPr>
              <a:t> </a:t>
            </a:r>
            <a:endParaRPr lang="zh-CN" altLang="en-US" dirty="0">
              <a:latin typeface="Arial" panose="020B0604020202020204" pitchFamily="34" charset="0"/>
            </a:endParaRPr>
          </a:p>
        </p:txBody>
      </p:sp>
      <p:cxnSp>
        <p:nvCxnSpPr>
          <p:cNvPr id="28685" name="直接箭头连接符 1073743355"/>
          <p:cNvCxnSpPr/>
          <p:nvPr/>
        </p:nvCxnSpPr>
        <p:spPr>
          <a:xfrm>
            <a:off x="1336675" y="6376988"/>
            <a:ext cx="539750" cy="0"/>
          </a:xfrm>
          <a:prstGeom prst="straightConnector1">
            <a:avLst/>
          </a:prstGeom>
          <a:ln w="9525" cap="rnd" cmpd="sng">
            <a:solidFill>
              <a:srgbClr val="000000"/>
            </a:solidFill>
            <a:prstDash val="sysDot"/>
            <a:headEnd type="none" w="med" len="med"/>
            <a:tailEnd type="none" w="med" len="med"/>
          </a:ln>
        </p:spPr>
      </p:cxnSp>
      <p:cxnSp>
        <p:nvCxnSpPr>
          <p:cNvPr id="28686" name="直接箭头连接符 7"/>
          <p:cNvCxnSpPr/>
          <p:nvPr/>
        </p:nvCxnSpPr>
        <p:spPr>
          <a:xfrm>
            <a:off x="1336675" y="4873625"/>
            <a:ext cx="0" cy="1503363"/>
          </a:xfrm>
          <a:prstGeom prst="straightConnector1">
            <a:avLst/>
          </a:prstGeom>
          <a:ln w="9525" cap="rnd" cmpd="sng">
            <a:solidFill>
              <a:srgbClr val="000000"/>
            </a:solidFill>
            <a:prstDash val="sysDot"/>
            <a:headEnd type="none" w="med" len="med"/>
            <a:tailEnd type="none" w="med" len="med"/>
          </a:ln>
        </p:spPr>
      </p:cxnSp>
      <p:cxnSp>
        <p:nvCxnSpPr>
          <p:cNvPr id="28687" name="直接箭头连接符 1073743355"/>
          <p:cNvCxnSpPr/>
          <p:nvPr/>
        </p:nvCxnSpPr>
        <p:spPr>
          <a:xfrm>
            <a:off x="1336675" y="5394325"/>
            <a:ext cx="479425" cy="0"/>
          </a:xfrm>
          <a:prstGeom prst="straightConnector1">
            <a:avLst/>
          </a:prstGeom>
          <a:ln w="9525" cap="rnd" cmpd="sng">
            <a:solidFill>
              <a:srgbClr val="000000"/>
            </a:solidFill>
            <a:prstDash val="sysDot"/>
            <a:headEnd type="none" w="med" len="med"/>
            <a:tailEnd type="none" w="med" len="med"/>
          </a:ln>
        </p:spPr>
      </p:cxnSp>
    </p:spTree>
  </p:cSld>
  <p:clrMapOvr>
    <a:masterClrMapping/>
  </p:clrMapOvr>
  <p:transition>
    <p:sndAc>
      <p:stSnd>
        <p:snd r:embed="rId8"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This Agreement is made and concluded on May 12, 1998, by and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between Liangtai company (</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hereinafter called Party A</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on the one hand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and Fuyi company (hereinafter called Party B) on the other hand. (以下简称甲方)</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The Contract for the </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contractual joint venture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shall continue from a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period of two years thereafter.(合作营业企业)</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In Testimony Whereof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we have hereto signed this Document on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sep.20,2010.（特此为证）</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1746" name="内容占位符 2"/>
          <p:cNvSpPr>
            <a:spLocks noGrp="1"/>
          </p:cNvSpPr>
          <p:nvPr/>
        </p:nvSpPr>
        <p:spPr>
          <a:xfrm>
            <a:off x="1149668" y="2941955"/>
            <a:ext cx="7961312" cy="4570413"/>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endParaRPr lang="en-US"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1.本协议书于1998年5月12号由良泰公司（以下简称甲方）为一方，与</a:t>
            </a: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   复意公司(以下简称乙方)为另一方签订。</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2.本合作经营企业合同，此后应持续有效两年。</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3.我方于2010年9月20日签署本文件，特此为证。</a:t>
            </a:r>
            <a:endParaRPr lang="zh-CN" altLang="zh-CN" sz="2000" b="0" dirty="0">
              <a:latin typeface="Times New Roman" panose="02020603050405020304" pitchFamily="18" charset="0"/>
            </a:endParaRPr>
          </a:p>
          <a:p>
            <a:pPr>
              <a:buNone/>
            </a:pP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xEl>
                                              <p:pRg st="1" end="1"/>
                                            </p:txEl>
                                          </p:spTgt>
                                        </p:tgtEl>
                                        <p:attrNameLst>
                                          <p:attrName>style.visibility</p:attrName>
                                        </p:attrNameLst>
                                      </p:cBhvr>
                                      <p:to>
                                        <p:strVal val="visible"/>
                                      </p:to>
                                    </p:set>
                                    <p:anim calcmode="lin" valueType="num">
                                      <p:cBhvr additive="base">
                                        <p:cTn id="7" dur="5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1746">
                                            <p:txEl>
                                              <p:pRg st="2" end="2"/>
                                            </p:txEl>
                                          </p:spTgt>
                                        </p:tgtEl>
                                        <p:attrNameLst>
                                          <p:attrName>style.visibility</p:attrName>
                                        </p:attrNameLst>
                                      </p:cBhvr>
                                      <p:to>
                                        <p:strVal val="visible"/>
                                      </p:to>
                                    </p:set>
                                    <p:anim calcmode="lin" valueType="num">
                                      <p:cBhvr additive="base">
                                        <p:cTn id="12" dur="500" fill="hold"/>
                                        <p:tgtEl>
                                          <p:spTgt spid="31746">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17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1746">
                                            <p:txEl>
                                              <p:pRg st="5" end="5"/>
                                            </p:txEl>
                                          </p:spTgt>
                                        </p:tgtEl>
                                        <p:attrNameLst>
                                          <p:attrName>style.visibility</p:attrName>
                                        </p:attrNameLst>
                                      </p:cBhvr>
                                      <p:to>
                                        <p:strVal val="visible"/>
                                      </p:to>
                                    </p:set>
                                    <p:anim calcmode="lin" valueType="num">
                                      <p:cBhvr additive="base">
                                        <p:cTn id="18" dur="500" fill="hold"/>
                                        <p:tgtEl>
                                          <p:spTgt spid="31746">
                                            <p:txEl>
                                              <p:pRg st="5" end="5"/>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174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1746">
                                            <p:txEl>
                                              <p:pRg st="8" end="8"/>
                                            </p:txEl>
                                          </p:spTgt>
                                        </p:tgtEl>
                                        <p:attrNameLst>
                                          <p:attrName>style.visibility</p:attrName>
                                        </p:attrNameLst>
                                      </p:cBhvr>
                                      <p:to>
                                        <p:strVal val="visible"/>
                                      </p:to>
                                    </p:set>
                                    <p:anim calcmode="lin" valueType="num">
                                      <p:cBhvr additive="base">
                                        <p:cTn id="24" dur="500" fill="hold"/>
                                        <p:tgtEl>
                                          <p:spTgt spid="31746">
                                            <p:txEl>
                                              <p:pRg st="8" end="8"/>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174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48703" y="180848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 Should the Buyer be unable to arrange insurance in time owing to the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Seller's failure to give </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above-mentioned advice of shipment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by cable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or telex, the Seller shall be held responsible   for any and all damages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and/or losses attributable to such failure.（上述装运通知）</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5. Both parties agree to attempt to resolve all </a:t>
            </a:r>
            <a:r>
              <a:rPr lang="en-US" altLang="zh-CN" sz="2000" b="0" u="dotted"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disputes</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 between the parties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    with respect to the application or interpretation of any term hereof of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    transaction hereunder, through amicable negotiation.（争端）</a:t>
            </a:r>
            <a:endPar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6. 中国签发的质量和重量证书应当作为</a:t>
            </a:r>
            <a:r>
              <a:rPr lang="en-US" altLang="zh-CN" sz="2000" b="0" u="dotted"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在装运港</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交货的依据。(at the port of shipment)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1746" name="内容占位符 2"/>
          <p:cNvSpPr>
            <a:spLocks noGrp="1"/>
          </p:cNvSpPr>
          <p:nvPr/>
        </p:nvSpPr>
        <p:spPr>
          <a:xfrm>
            <a:off x="1049338" y="2923540"/>
            <a:ext cx="7961312" cy="4570413"/>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nSpc>
                <a:spcPct val="100000"/>
              </a:lnSpc>
              <a:buNone/>
            </a:pPr>
            <a:r>
              <a:rPr lang="zh-CN" altLang="zh-CN" sz="2000" b="0" dirty="0">
                <a:latin typeface="Times New Roman" panose="02020603050405020304" pitchFamily="18" charset="0"/>
              </a:rPr>
              <a:t>4.如果因为卖方未能以电报或电传形式发出上述装运通知，买方不能</a:t>
            </a:r>
            <a:endParaRPr lang="zh-CN" altLang="zh-CN" sz="2000" b="0" dirty="0">
              <a:latin typeface="Times New Roman" panose="02020603050405020304" pitchFamily="18" charset="0"/>
            </a:endParaRPr>
          </a:p>
          <a:p>
            <a:pPr>
              <a:lnSpc>
                <a:spcPct val="100000"/>
              </a:lnSpc>
              <a:buNone/>
            </a:pPr>
            <a:r>
              <a:rPr lang="zh-CN" altLang="zh-CN" sz="2000" b="0" dirty="0">
                <a:latin typeface="Times New Roman" panose="02020603050405020304" pitchFamily="18" charset="0"/>
              </a:rPr>
              <a:t>   及时安排保险，则卖方应对此产生的损失和或损害赔偿承担责任。</a:t>
            </a:r>
            <a:endParaRPr lang="zh-CN" altLang="zh-CN" sz="2000" b="0" dirty="0">
              <a:latin typeface="Times New Roman" panose="02020603050405020304" pitchFamily="18" charset="0"/>
            </a:endParaRPr>
          </a:p>
          <a:p>
            <a:pPr>
              <a:lnSpc>
                <a:spcPct val="100000"/>
              </a:lnSpc>
              <a:buNone/>
            </a:pPr>
            <a:endParaRPr lang="zh-CN" altLang="zh-CN" sz="2000" b="0" dirty="0">
              <a:latin typeface="Times New Roman" panose="02020603050405020304" pitchFamily="18" charset="0"/>
            </a:endParaRPr>
          </a:p>
          <a:p>
            <a:pPr>
              <a:lnSpc>
                <a:spcPct val="100000"/>
              </a:lnSpc>
              <a:buNone/>
            </a:pPr>
            <a:endParaRPr lang="zh-CN" altLang="zh-CN" sz="2000" b="0" dirty="0">
              <a:latin typeface="Times New Roman" panose="02020603050405020304" pitchFamily="18" charset="0"/>
            </a:endParaRPr>
          </a:p>
          <a:p>
            <a:pPr>
              <a:lnSpc>
                <a:spcPct val="70000"/>
              </a:lnSpc>
              <a:buNone/>
            </a:pPr>
            <a:endParaRPr lang="zh-CN" altLang="zh-CN" sz="2000" b="0" dirty="0">
              <a:latin typeface="Times New Roman" panose="02020603050405020304" pitchFamily="18" charset="0"/>
            </a:endParaRPr>
          </a:p>
          <a:p>
            <a:pPr>
              <a:lnSpc>
                <a:spcPct val="70000"/>
              </a:lnSpc>
              <a:buNone/>
            </a:pPr>
            <a:r>
              <a:rPr lang="zh-CN" altLang="zh-CN" sz="2000" b="0" dirty="0">
                <a:latin typeface="Times New Roman" panose="02020603050405020304" pitchFamily="18" charset="0"/>
              </a:rPr>
              <a:t>5.合同双方就本合同规定交易任一条款的适用和解释所产生的所有争</a:t>
            </a:r>
            <a:endParaRPr lang="zh-CN" altLang="zh-CN" sz="2000" b="0" dirty="0">
              <a:latin typeface="Times New Roman" panose="02020603050405020304" pitchFamily="18" charset="0"/>
            </a:endParaRPr>
          </a:p>
          <a:p>
            <a:pPr>
              <a:lnSpc>
                <a:spcPct val="70000"/>
              </a:lnSpc>
              <a:buNone/>
            </a:pPr>
            <a:r>
              <a:rPr lang="zh-CN" altLang="zh-CN" sz="2000" b="0" dirty="0">
                <a:latin typeface="Times New Roman" panose="02020603050405020304" pitchFamily="18" charset="0"/>
              </a:rPr>
              <a:t>   议同意力求通过友好协商予以解决。</a:t>
            </a:r>
            <a:endParaRPr lang="zh-CN" altLang="zh-CN" sz="2000" b="0" dirty="0">
              <a:latin typeface="Times New Roman" panose="02020603050405020304" pitchFamily="18" charset="0"/>
            </a:endParaRPr>
          </a:p>
          <a:p>
            <a:pPr>
              <a:lnSpc>
                <a:spcPct val="100000"/>
              </a:lnSpc>
              <a:buNone/>
            </a:pPr>
            <a:endParaRPr lang="zh-CN" altLang="zh-CN" sz="2000" b="0" dirty="0">
              <a:latin typeface="Times New Roman" panose="02020603050405020304" pitchFamily="18" charset="0"/>
            </a:endParaRPr>
          </a:p>
          <a:p>
            <a:pPr>
              <a:lnSpc>
                <a:spcPct val="100000"/>
              </a:lnSpc>
              <a:buNone/>
            </a:pPr>
            <a:r>
              <a:rPr lang="zh-CN" altLang="zh-CN" sz="2000" b="0" dirty="0">
                <a:latin typeface="Times New Roman" panose="02020603050405020304" pitchFamily="18" charset="0"/>
                <a:sym typeface="宋体" panose="02010600030101010101" pitchFamily="2" charset="-122"/>
              </a:rPr>
              <a:t>6. The Certificate of Quality and Weight issued by P. R. China at the port of shipment shall be taken as the basis of delivery.</a:t>
            </a:r>
            <a:endParaRPr lang="zh-CN" altLang="zh-CN" sz="2000" b="0" dirty="0">
              <a:latin typeface="Times New Roman" panose="02020603050405020304" pitchFamily="18" charset="0"/>
            </a:endParaRPr>
          </a:p>
          <a:p>
            <a:pPr>
              <a:lnSpc>
                <a:spcPct val="100000"/>
              </a:lnSpc>
              <a:buNone/>
            </a:pPr>
            <a:endParaRPr lang="zh-CN" altLang="zh-CN" sz="2000" b="0" dirty="0">
              <a:latin typeface="Times New Roman" panose="02020603050405020304" pitchFamily="18" charset="0"/>
            </a:endParaRPr>
          </a:p>
          <a:p>
            <a:pPr>
              <a:lnSpc>
                <a:spcPct val="100000"/>
              </a:lnSpc>
              <a:buNone/>
            </a:pPr>
            <a:endParaRPr lang="zh-CN" altLang="zh-CN" sz="2000" b="0" dirty="0">
              <a:latin typeface="Times New Roman" panose="02020603050405020304" pitchFamily="18" charset="0"/>
            </a:endParaRPr>
          </a:p>
          <a:p>
            <a:pPr>
              <a:buNone/>
            </a:pP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1746">
                                            <p:txEl>
                                              <p:pRg st="1" end="1"/>
                                            </p:txEl>
                                          </p:spTgt>
                                        </p:tgtEl>
                                        <p:attrNameLst>
                                          <p:attrName>style.visibility</p:attrName>
                                        </p:attrNameLst>
                                      </p:cBhvr>
                                      <p:to>
                                        <p:strVal val="visible"/>
                                      </p:to>
                                    </p:set>
                                    <p:anim calcmode="lin" valueType="num">
                                      <p:cBhvr additive="base">
                                        <p:cTn id="12" dur="5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17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1746">
                                            <p:txEl>
                                              <p:pRg st="5" end="5"/>
                                            </p:txEl>
                                          </p:spTgt>
                                        </p:tgtEl>
                                        <p:attrNameLst>
                                          <p:attrName>style.visibility</p:attrName>
                                        </p:attrNameLst>
                                      </p:cBhvr>
                                      <p:to>
                                        <p:strVal val="visible"/>
                                      </p:to>
                                    </p:set>
                                    <p:anim calcmode="lin" valueType="num">
                                      <p:cBhvr additive="base">
                                        <p:cTn id="18" dur="500" fill="hold"/>
                                        <p:tgtEl>
                                          <p:spTgt spid="31746">
                                            <p:txEl>
                                              <p:pRg st="5" end="5"/>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1746">
                                            <p:txEl>
                                              <p:pRg st="5" end="5"/>
                                            </p:txEl>
                                          </p:spTgt>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31746">
                                            <p:txEl>
                                              <p:pRg st="6" end="6"/>
                                            </p:txEl>
                                          </p:spTgt>
                                        </p:tgtEl>
                                        <p:attrNameLst>
                                          <p:attrName>style.visibility</p:attrName>
                                        </p:attrNameLst>
                                      </p:cBhvr>
                                      <p:to>
                                        <p:strVal val="visible"/>
                                      </p:to>
                                    </p:set>
                                    <p:anim calcmode="lin" valueType="num">
                                      <p:cBhvr additive="base">
                                        <p:cTn id="23" dur="500" fill="hold"/>
                                        <p:tgtEl>
                                          <p:spTgt spid="31746">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174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1746">
                                            <p:txEl>
                                              <p:pRg st="8" end="8"/>
                                            </p:txEl>
                                          </p:spTgt>
                                        </p:tgtEl>
                                        <p:attrNameLst>
                                          <p:attrName>style.visibility</p:attrName>
                                        </p:attrNameLst>
                                      </p:cBhvr>
                                      <p:to>
                                        <p:strVal val="visible"/>
                                      </p:to>
                                    </p:set>
                                    <p:anim calcmode="lin" valueType="num">
                                      <p:cBhvr additive="base">
                                        <p:cTn id="29" dur="500" fill="hold"/>
                                        <p:tgtEl>
                                          <p:spTgt spid="31746">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174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252855" y="1346835"/>
            <a:ext cx="8017510" cy="416433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7.  允许卖方5%溢装，货值按</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单价</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计算。（the unit price）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8.  关于</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保险公司</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或航运公司责任的索赔将不被卖方考虑在内。（the insurance company）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9.  信用证在装运期后15天之内在中国</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议付</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有效。(negotiation)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10. 买方开立</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不可撤销的即期信用证</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。(irrevocable letter of credit)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2771" name="内容占位符 2"/>
          <p:cNvSpPr>
            <a:spLocks noGrp="1"/>
          </p:cNvSpPr>
          <p:nvPr/>
        </p:nvSpPr>
        <p:spPr>
          <a:xfrm>
            <a:off x="1183005" y="1900555"/>
            <a:ext cx="7960995" cy="408622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zh-CN" altLang="zh-CN" sz="2000" b="0" dirty="0">
                <a:latin typeface="Times New Roman" panose="02020603050405020304" pitchFamily="18" charset="0"/>
                <a:sym typeface="宋体" panose="02010600030101010101" pitchFamily="2" charset="-122"/>
              </a:rPr>
              <a:t>7.The Sellers are allowed to load 5% more or less and the price shall be calculated according to the unit price</a:t>
            </a:r>
            <a:endParaRPr lang="zh-CN" altLang="zh-CN" sz="2000" b="0" dirty="0">
              <a:latin typeface="Times New Roman" panose="02020603050405020304" pitchFamily="18" charset="0"/>
              <a:sym typeface="宋体" panose="02010600030101010101" pitchFamily="2" charset="-122"/>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sym typeface="宋体" panose="02010600030101010101" pitchFamily="2" charset="-122"/>
              </a:rPr>
              <a:t>8.Claims in respect to matters within the responsibility of the insurance company or of the shipping company will not be considered or entertained by the Seller.</a:t>
            </a:r>
            <a:endParaRPr lang="zh-CN" altLang="zh-CN" sz="2000" b="0" dirty="0">
              <a:latin typeface="Times New Roman" panose="02020603050405020304" pitchFamily="18" charset="0"/>
              <a:sym typeface="宋体" panose="02010600030101010101" pitchFamily="2" charset="-122"/>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sym typeface="宋体" panose="02010600030101010101" pitchFamily="2" charset="-122"/>
              </a:rPr>
              <a:t>9. The Letter of Credit is valid for negotiation in China until the 15th day after the time of shipment.</a:t>
            </a:r>
            <a:endParaRPr lang="zh-CN" altLang="zh-CN" sz="2000" b="0" dirty="0">
              <a:latin typeface="Times New Roman" panose="02020603050405020304" pitchFamily="18" charset="0"/>
              <a:sym typeface="宋体" panose="02010600030101010101" pitchFamily="2" charset="-122"/>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sym typeface="宋体" panose="02010600030101010101" pitchFamily="2" charset="-122"/>
              </a:rPr>
              <a:t>10.The Buyer shall open an Irrevocable Letter of Credit .</a:t>
            </a:r>
            <a:endParaRPr lang="zh-CN"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additive="base">
                                        <p:cTn id="7"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1">
                                            <p:txEl>
                                              <p:pRg st="2" end="2"/>
                                            </p:txEl>
                                          </p:spTgt>
                                        </p:tgtEl>
                                        <p:attrNameLst>
                                          <p:attrName>style.visibility</p:attrName>
                                        </p:attrNameLst>
                                      </p:cBhvr>
                                      <p:to>
                                        <p:strVal val="visible"/>
                                      </p:to>
                                    </p:set>
                                    <p:anim calcmode="lin" valueType="num">
                                      <p:cBhvr additive="base">
                                        <p:cTn id="13" dur="500" fill="hold"/>
                                        <p:tgtEl>
                                          <p:spTgt spid="3277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1">
                                            <p:txEl>
                                              <p:pRg st="4" end="4"/>
                                            </p:txEl>
                                          </p:spTgt>
                                        </p:tgtEl>
                                        <p:attrNameLst>
                                          <p:attrName>style.visibility</p:attrName>
                                        </p:attrNameLst>
                                      </p:cBhvr>
                                      <p:to>
                                        <p:strVal val="visible"/>
                                      </p:to>
                                    </p:set>
                                    <p:anim calcmode="lin" valueType="num">
                                      <p:cBhvr additive="base">
                                        <p:cTn id="19" dur="500" fill="hold"/>
                                        <p:tgtEl>
                                          <p:spTgt spid="3277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771">
                                            <p:txEl>
                                              <p:pRg st="6" end="6"/>
                                            </p:txEl>
                                          </p:spTgt>
                                        </p:tgtEl>
                                        <p:attrNameLst>
                                          <p:attrName>style.visibility</p:attrName>
                                        </p:attrNameLst>
                                      </p:cBhvr>
                                      <p:to>
                                        <p:strVal val="visible"/>
                                      </p:to>
                                    </p:set>
                                    <p:anim calcmode="lin" valueType="num">
                                      <p:cBhvr additive="base">
                                        <p:cTn id="25" dur="500" fill="hold"/>
                                        <p:tgtEl>
                                          <p:spTgt spid="32771">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77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90613" y="669925"/>
            <a:ext cx="805338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5</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following sales letter and fill in the blanks with the right expressions according to the Chinese.</a:t>
            </a: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182688" y="1474788"/>
            <a:ext cx="7961313" cy="53832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1.This Agreement is made and concluded by and between A Corporation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(hereinafter referred to as Party A ) and B Company (hereinafter referred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to as Party B) whereby the Parties hereto agree to enter into the_____  (补</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偿贸易) under _____ （条款）set forth below.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2.This contract shall be made out in two_____（原件）in both English and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Chinese. Both versions are equally valid. Each party keeps one original of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two after the _____ （签署）of the contract.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3.If shipment of the contracted goods is prevented or delayed in whole or in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part due to_____（不可抗力）, the Sellers shall not be liable for non-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shipment or late shipment of the goods under this Contract.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4" name="文本框 3"/>
          <p:cNvSpPr txBox="1"/>
          <p:nvPr/>
        </p:nvSpPr>
        <p:spPr>
          <a:xfrm>
            <a:off x="1294130" y="2598420"/>
            <a:ext cx="6210935" cy="1014730"/>
          </a:xfrm>
          <a:prstGeom prst="rect">
            <a:avLst/>
          </a:prstGeom>
          <a:noFill/>
        </p:spPr>
        <p:txBody>
          <a:bodyPr wrap="square" rtlCol="0" anchor="t">
            <a:spAutoFit/>
            <a:scene3d>
              <a:camera prst="orthographicFront"/>
              <a:lightRig rig="threePt" dir="t"/>
            </a:scene3d>
          </a:bodyPr>
          <a:p>
            <a:pPr algn="just">
              <a:buNone/>
            </a:pPr>
            <a:endPar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algn="just">
              <a:buNone/>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1.compensation trade, the terms and conditions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algn="just">
              <a:buNone/>
            </a:pP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p:txBody>
      </p:sp>
      <p:sp>
        <p:nvSpPr>
          <p:cNvPr id="5" name="文本框 4"/>
          <p:cNvSpPr txBox="1"/>
          <p:nvPr/>
        </p:nvSpPr>
        <p:spPr>
          <a:xfrm>
            <a:off x="1456690" y="4293870"/>
            <a:ext cx="2895600" cy="706755"/>
          </a:xfrm>
          <a:prstGeom prst="rect">
            <a:avLst/>
          </a:prstGeom>
          <a:noFill/>
        </p:spPr>
        <p:txBody>
          <a:bodyPr wrap="square" rtlCol="0" anchor="t">
            <a:spAutoFit/>
            <a:scene3d>
              <a:camera prst="orthographicFront"/>
              <a:lightRig rig="threePt" dir="t"/>
            </a:scene3d>
          </a:bodyPr>
          <a:p>
            <a:pPr algn="just">
              <a:buNone/>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2.original copies,signing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algn="just">
              <a:buNone/>
            </a:pP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p:txBody>
      </p:sp>
      <p:sp>
        <p:nvSpPr>
          <p:cNvPr id="6" name="文本框 5"/>
          <p:cNvSpPr txBox="1"/>
          <p:nvPr/>
        </p:nvSpPr>
        <p:spPr>
          <a:xfrm>
            <a:off x="1373505" y="5838825"/>
            <a:ext cx="4572000" cy="706755"/>
          </a:xfrm>
          <a:prstGeom prst="rect">
            <a:avLst/>
          </a:prstGeom>
          <a:noFill/>
        </p:spPr>
        <p:txBody>
          <a:bodyPr wrap="square" rtlCol="0" anchor="t">
            <a:spAutoFit/>
            <a:scene3d>
              <a:camera prst="orthographicFront"/>
              <a:lightRig rig="threePt" dir="t"/>
            </a:scene3d>
          </a:bodyPr>
          <a:p>
            <a:pPr algn="just">
              <a:buNone/>
            </a:pPr>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rPr>
              <a:t> </a:t>
            </a: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3.Force Majeure</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algn="just">
              <a:buNone/>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p:txBody>
          <a:bodyPr vert="horz" wrap="square" lIns="91440" tIns="45720" rIns="91440" bIns="45720" anchor="ctr" anchorCtr="0"/>
          <a:p>
            <a:endParaRPr lang="zh-CN" altLang="en-US" dirty="0"/>
          </a:p>
        </p:txBody>
      </p:sp>
      <p:sp>
        <p:nvSpPr>
          <p:cNvPr id="34819" name="内容占位符 2"/>
          <p:cNvSpPr>
            <a:spLocks noGrp="1"/>
          </p:cNvSpPr>
          <p:nvPr>
            <p:ph idx="1"/>
          </p:nvPr>
        </p:nvSpPr>
        <p:spPr>
          <a:xfrm>
            <a:off x="1254125" y="1163638"/>
            <a:ext cx="7737475" cy="5360987"/>
          </a:xfrm>
        </p:spPr>
        <p:txBody>
          <a:bodyPr vert="horz" wrap="square" lIns="91440" tIns="45720" rIns="91440" bIns="45720" anchor="t" anchorCtr="0"/>
          <a:p>
            <a:pPr algn="just">
              <a:buNone/>
            </a:pPr>
            <a:r>
              <a:rPr lang="en-US" altLang="zh-CN" sz="2000" b="0" dirty="0">
                <a:solidFill>
                  <a:srgbClr val="282917"/>
                </a:solidFill>
                <a:latin typeface="Times New Roman" panose="02020603050405020304" pitchFamily="18" charset="0"/>
              </a:rPr>
              <a:t>4. The award of the_____（仲裁）is final and binding upon both parties. </a:t>
            </a:r>
            <a:endParaRPr lang="en-US" altLang="zh-CN" sz="2000" b="0" dirty="0">
              <a:solidFill>
                <a:srgbClr val="282917"/>
              </a:solidFill>
              <a:latin typeface="Times New Roman" panose="02020603050405020304" pitchFamily="18" charset="0"/>
            </a:endParaRPr>
          </a:p>
          <a:p>
            <a:pPr algn="just">
              <a:buNone/>
            </a:pPr>
            <a:endParaRPr lang="en-US" altLang="zh-CN" sz="2000" b="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5. Any_____（索赔）by the Buyers on the goods shipped shall be filed </a:t>
            </a:r>
            <a:endParaRPr lang="en-US" altLang="zh-CN" sz="2000" b="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   within 30 days after the arrival of the goods at the port of destination.</a:t>
            </a:r>
            <a:endParaRPr lang="en-US" altLang="zh-CN" sz="2000" b="0" dirty="0">
              <a:solidFill>
                <a:srgbClr val="282917"/>
              </a:solidFill>
              <a:latin typeface="Times New Roman" panose="02020603050405020304" pitchFamily="18" charset="0"/>
            </a:endParaRPr>
          </a:p>
          <a:p>
            <a:pPr algn="just">
              <a:buNone/>
            </a:pPr>
            <a:endParaRPr lang="en-US" altLang="zh-CN" sz="2000" b="0" dirty="0">
              <a:solidFill>
                <a:srgbClr val="282917"/>
              </a:solidFill>
              <a:latin typeface="Times New Roman" panose="02020603050405020304" pitchFamily="18" charset="0"/>
            </a:endParaRPr>
          </a:p>
          <a:p>
            <a:pPr algn="just">
              <a:buNone/>
            </a:pPr>
            <a:endParaRPr lang="en-US" altLang="zh-CN" sz="2000" dirty="0">
              <a:solidFill>
                <a:srgbClr val="282917"/>
              </a:solidFill>
              <a:latin typeface="Times New Roman" panose="02020603050405020304" pitchFamily="18" charset="0"/>
            </a:endParaRPr>
          </a:p>
          <a:p>
            <a:pPr>
              <a:buNone/>
            </a:pPr>
            <a:r>
              <a:rPr lang="en-US" altLang="zh-CN" sz="2000" b="0" dirty="0">
                <a:latin typeface="Times New Roman" panose="02020603050405020304" pitchFamily="18" charset="0"/>
              </a:rPr>
              <a:t> </a:t>
            </a:r>
            <a:endParaRPr lang="zh-CN" altLang="en-US" sz="2000" b="0" dirty="0">
              <a:latin typeface="Times New Roman" panose="02020603050405020304" pitchFamily="18" charset="0"/>
            </a:endParaRPr>
          </a:p>
        </p:txBody>
      </p:sp>
      <p:sp>
        <p:nvSpPr>
          <p:cNvPr id="3" name="文本框 2"/>
          <p:cNvSpPr txBox="1"/>
          <p:nvPr/>
        </p:nvSpPr>
        <p:spPr>
          <a:xfrm>
            <a:off x="1447165" y="2633980"/>
            <a:ext cx="4572000" cy="398780"/>
          </a:xfrm>
          <a:prstGeom prst="rect">
            <a:avLst/>
          </a:prstGeom>
          <a:noFill/>
        </p:spPr>
        <p:txBody>
          <a:bodyPr wrap="square" rtlCol="0" anchor="t">
            <a:spAutoFit/>
            <a:scene3d>
              <a:camera prst="orthographicFront"/>
              <a:lightRig rig="threePt" dir="t"/>
            </a:scene3d>
          </a:bodyPr>
          <a:p>
            <a:pPr algn="just">
              <a:buNone/>
            </a:pPr>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rPr>
              <a:t> </a:t>
            </a: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5.claim</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p:txBody>
      </p:sp>
      <p:sp>
        <p:nvSpPr>
          <p:cNvPr id="5" name="文本框 4"/>
          <p:cNvSpPr txBox="1"/>
          <p:nvPr/>
        </p:nvSpPr>
        <p:spPr>
          <a:xfrm>
            <a:off x="2921635" y="1456055"/>
            <a:ext cx="4572000" cy="706755"/>
          </a:xfrm>
          <a:prstGeom prst="rect">
            <a:avLst/>
          </a:prstGeom>
          <a:noFill/>
        </p:spPr>
        <p:txBody>
          <a:bodyPr wrap="square" rtlCol="0" anchor="t">
            <a:spAutoFit/>
            <a:scene3d>
              <a:camera prst="orthographicFront"/>
              <a:lightRig rig="threePt" dir="t"/>
            </a:scene3d>
          </a:bodyPr>
          <a:p>
            <a:pPr algn="just">
              <a:buNone/>
            </a:pPr>
            <a:r>
              <a:rPr lang="en-US" altLang="zh-CN" sz="2000" dirty="0">
                <a:solidFill>
                  <a:schemeClr val="accent1"/>
                </a:solidFill>
                <a:effectLst>
                  <a:outerShdw blurRad="38100" dist="25400" dir="5400000" algn="ctr" rotWithShape="0">
                    <a:srgbClr val="6E747A">
                      <a:alpha val="43000"/>
                    </a:srgbClr>
                  </a:outerShdw>
                </a:effectLst>
                <a:latin typeface="Times New Roman" panose="02020603050405020304" pitchFamily="18" charset="0"/>
              </a:rPr>
              <a:t> </a:t>
            </a: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4.arbitration</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algn="just">
              <a:buNone/>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内容占位符 2"/>
          <p:cNvSpPr>
            <a:spLocks noGrp="1"/>
          </p:cNvSpPr>
          <p:nvPr>
            <p:ph idx="1"/>
          </p:nvPr>
        </p:nvSpPr>
        <p:spPr>
          <a:xfrm>
            <a:off x="1031875" y="1074738"/>
            <a:ext cx="7581900"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About Contracts</a:t>
            </a:r>
            <a:endParaRPr kumimoji="0" lang="en-US" altLang="zh-CN" sz="3200" b="1" i="0" u="none" strike="noStrike" kern="1200" cap="none" spc="0" normalizeH="0" baseline="0" noProof="0" dirty="0">
              <a:ln>
                <a:noFill/>
              </a:ln>
              <a:solidFill>
                <a:schemeClr val="accent1"/>
              </a:solidFill>
              <a:effectLst/>
              <a:uLnTx/>
              <a:uFillTx/>
              <a:latin typeface="+mn-lt"/>
              <a:ea typeface="+mn-ea"/>
              <a:cs typeface="+mn-cs"/>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 contract （合同）is any voluntary agreement between two or more equal parties that is enforceable in court. A contract is assigned when the parties agree that there is an agreement. And it is there to protect you. One party can seek legal recourse from another if the other party breaches, or violates, the terms of the agreement. A written contract is recommended to avoid misunderstanding terms and conditions, and to be evidence to support you when thing is going wrong. The contract must be of precision, conciseness and impersonal tone. The parties of the contract must express precisely what they mean, and employ the same terms for the same idea. A sentence should have no unnecessary words to be concise. A written contract is formal.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Ⅱ.</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Leading-In</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33463" y="198438"/>
            <a:ext cx="7958138" cy="21224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br>
              <a:rPr kumimoji="0" lang="en-US" altLang="zh-CN" sz="4000" b="1" i="0" u="none" strike="noStrike" kern="1200" cap="none" spc="0" normalizeH="0" baseline="0" noProof="0" dirty="0">
                <a:ln>
                  <a:noFill/>
                </a:ln>
                <a:solidFill>
                  <a:schemeClr val="tx2"/>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6 </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passage and correct the mistakes when necessary. The following passage contains FIVE errors. Each line contains ONE error, and only ONE word is involved. For a wrong word, underline the wrong word and write the correct one in the blank provided below. </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587375" y="1385888"/>
            <a:ext cx="8404225" cy="513873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fr-FR"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1" i="0" u="sng"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pic>
        <p:nvPicPr>
          <p:cNvPr id="35844" name="图片 4"/>
          <p:cNvPicPr>
            <a:picLocks noChangeAspect="1"/>
          </p:cNvPicPr>
          <p:nvPr/>
        </p:nvPicPr>
        <p:blipFill>
          <a:blip r:embed="rId1"/>
          <a:stretch>
            <a:fillRect/>
          </a:stretch>
        </p:blipFill>
        <p:spPr>
          <a:xfrm>
            <a:off x="754698" y="2584450"/>
            <a:ext cx="8307387" cy="2122488"/>
          </a:xfrm>
          <a:prstGeom prst="rect">
            <a:avLst/>
          </a:prstGeom>
          <a:noFill/>
          <a:ln w="9525">
            <a:noFill/>
          </a:ln>
        </p:spPr>
      </p:pic>
      <p:sp>
        <p:nvSpPr>
          <p:cNvPr id="36867" name="内容占位符 2"/>
          <p:cNvSpPr>
            <a:spLocks noGrp="1"/>
          </p:cNvSpPr>
          <p:nvPr/>
        </p:nvSpPr>
        <p:spPr>
          <a:xfrm>
            <a:off x="2429510" y="4907598"/>
            <a:ext cx="6208713" cy="258127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1.dispute_ disputes</a:t>
            </a:r>
            <a:endParaRPr lang="en-US"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2.By_ In</a:t>
            </a: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3.Organization_Commission</a:t>
            </a: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4.at_in</a:t>
            </a: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Rule_Rules </a:t>
            </a:r>
            <a:endParaRPr lang="zh-CN" altLang="zh-CN" sz="2000" b="0" dirty="0">
              <a:latin typeface="Times New Roman" panose="02020603050405020304" pitchFamily="18" charset="0"/>
            </a:endParaRPr>
          </a:p>
          <a:p>
            <a:pPr>
              <a:buNone/>
            </a:pPr>
            <a:endParaRPr lang="zh-CN" altLang="en-US" sz="2000" dirty="0">
              <a:latin typeface="Times New Roman" panose="02020603050405020304" pitchFamily="18" charset="0"/>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867">
                                            <p:txEl>
                                              <p:pRg st="1" end="1"/>
                                            </p:txEl>
                                          </p:spTgt>
                                        </p:tgtEl>
                                        <p:attrNameLst>
                                          <p:attrName>style.visibility</p:attrName>
                                        </p:attrNameLst>
                                      </p:cBhvr>
                                      <p:to>
                                        <p:strVal val="visible"/>
                                      </p:to>
                                    </p:set>
                                    <p:anim calcmode="lin" valueType="num">
                                      <p:cBhvr additive="base">
                                        <p:cTn id="13" dur="5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867">
                                            <p:txEl>
                                              <p:pRg st="2" end="2"/>
                                            </p:txEl>
                                          </p:spTgt>
                                        </p:tgtEl>
                                        <p:attrNameLst>
                                          <p:attrName>style.visibility</p:attrName>
                                        </p:attrNameLst>
                                      </p:cBhvr>
                                      <p:to>
                                        <p:strVal val="visible"/>
                                      </p:to>
                                    </p:set>
                                    <p:anim calcmode="lin" valueType="num">
                                      <p:cBhvr additive="base">
                                        <p:cTn id="19" dur="5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6867">
                                            <p:txEl>
                                              <p:pRg st="3" end="3"/>
                                            </p:txEl>
                                          </p:spTgt>
                                        </p:tgtEl>
                                        <p:attrNameLst>
                                          <p:attrName>style.visibility</p:attrName>
                                        </p:attrNameLst>
                                      </p:cBhvr>
                                      <p:to>
                                        <p:strVal val="visible"/>
                                      </p:to>
                                    </p:set>
                                    <p:anim calcmode="lin" valueType="num">
                                      <p:cBhvr additive="base">
                                        <p:cTn id="25" dur="500" fill="hold"/>
                                        <p:tgtEl>
                                          <p:spTgt spid="3686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8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6867">
                                            <p:txEl>
                                              <p:pRg st="4" end="4"/>
                                            </p:txEl>
                                          </p:spTgt>
                                        </p:tgtEl>
                                        <p:attrNameLst>
                                          <p:attrName>style.visibility</p:attrName>
                                        </p:attrNameLst>
                                      </p:cBhvr>
                                      <p:to>
                                        <p:strVal val="visible"/>
                                      </p:to>
                                    </p:set>
                                    <p:anim calcmode="lin" valueType="num">
                                      <p:cBhvr additive="base">
                                        <p:cTn id="31" dur="500" fill="hold"/>
                                        <p:tgtEl>
                                          <p:spTgt spid="3686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68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19843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Read for Reference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 A sample 1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341438"/>
            <a:ext cx="7961313" cy="51831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JIEYANG JIQING RUSTLESS STEEL CO.,LTD</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1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HECUO INDUSTRY AREA,MEIYUN JIEYANG CITY,GUANGDONG,CHINA</a:t>
            </a:r>
            <a:endParaRPr kumimoji="0" lang="zh-CN" altLang="en-US" sz="1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16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TEL:0086-663-8885089     FAX:0086-663-8882739</a:t>
            </a:r>
            <a:endParaRPr kumimoji="0" lang="zh-CN" altLang="en-US" sz="16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PROFORMA  INVOICE（形式发票）</a:t>
            </a:r>
            <a:endParaRPr kumimoji="0" lang="zh-CN" altLang="en-US"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TO:   BERNDORF                   DATE :Sep 6th，2016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INVOICE NO.: QZBD1627701P	                                                TRADE TERMS: FOB SHENZHEN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PONUMBER：16T000461</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1"/>
          <p:cNvSpPr>
            <a:spLocks noGrp="1"/>
          </p:cNvSpPr>
          <p:nvPr>
            <p:ph type="title"/>
          </p:nvPr>
        </p:nvSpPr>
        <p:spPr/>
        <p:txBody>
          <a:bodyPr vert="horz" wrap="square" lIns="91440" tIns="45720" rIns="91440" bIns="45720" anchor="ctr" anchorCtr="0"/>
          <a:p>
            <a:endParaRPr lang="zh-CN" altLang="en-US" dirty="0"/>
          </a:p>
        </p:txBody>
      </p:sp>
      <p:sp>
        <p:nvSpPr>
          <p:cNvPr id="103" name="文本框 102"/>
          <p:cNvSpPr txBox="1"/>
          <p:nvPr/>
        </p:nvSpPr>
        <p:spPr>
          <a:xfrm>
            <a:off x="863600" y="4437063"/>
            <a:ext cx="7856538" cy="2286000"/>
          </a:xfrm>
          <a:prstGeom prst="rect">
            <a:avLst/>
          </a:prstGeom>
          <a:noFill/>
          <a:ln w="9525">
            <a:noFill/>
          </a:ln>
        </p:spPr>
        <p:txBody>
          <a:bodyPr>
            <a:spAutoFit/>
          </a:bodyPr>
          <a:lstStyle/>
          <a:p>
            <a:pPr marR="0" defTabSz="914400" eaLnBrk="1" hangingPunct="1">
              <a:buClrTx/>
              <a:buSzTx/>
              <a:buFontTx/>
              <a:buNone/>
              <a:defRPr/>
            </a:pPr>
            <a:r>
              <a:rPr kumimoji="0" lang="en-US" altLang="zh-CN" b="0" kern="1200" cap="none" spc="0" normalizeH="0" baseline="0" noProof="1">
                <a:latin typeface="Times New Roman" panose="02020603050405020304" pitchFamily="18" charset="0"/>
                <a:ea typeface="Times New Roman" panose="02020603050405020304" pitchFamily="18" charset="0"/>
                <a:cs typeface="Times New Roman" panose="02020603050405020304" pitchFamily="18" charset="0"/>
              </a:rPr>
              <a:t>TOTAL:							                            USD 21,120.00	</a:t>
            </a:r>
            <a:endParaRPr kumimoji="0" lang="en-US" altLang="zh-CN" b="0" kern="1200" cap="none" spc="0" normalizeH="0" baseline="0" noProof="1">
              <a:latin typeface="Times New Roman" panose="02020603050405020304" pitchFamily="18" charset="0"/>
              <a:ea typeface="Times New Roman" panose="02020603050405020304" pitchFamily="18" charset="0"/>
              <a:cs typeface="Times New Roman" panose="02020603050405020304" pitchFamily="18" charset="0"/>
            </a:endParaRPr>
          </a:p>
          <a:p>
            <a:pPr marR="0" defTabSz="914400" eaLnBrk="1" hangingPunct="1">
              <a:buClrTx/>
              <a:buSzTx/>
              <a:buFontTx/>
              <a:buNone/>
              <a:defRPr/>
            </a:pPr>
            <a:r>
              <a:rPr kumimoji="0" lang="en-US" altLang="zh-CN" b="0" kern="1200" cap="none" spc="0" normalizeH="0" baseline="0" noProof="1">
                <a:latin typeface="Times New Roman" panose="02020603050405020304" pitchFamily="18" charset="0"/>
                <a:ea typeface="Times New Roman" panose="02020603050405020304" pitchFamily="18" charset="0"/>
                <a:cs typeface="Times New Roman" panose="02020603050405020304" pitchFamily="18" charset="0"/>
              </a:rPr>
              <a:t>TOTAL SAY: U.S.DOLLARS TWENTY ONE THOUSAND ONE HUNDRED AND TWENTY ONLY.	</a:t>
            </a:r>
            <a:endParaRPr kumimoji="0" lang="en-US" altLang="zh-CN" b="0" kern="1200" cap="none" spc="0" normalizeH="0" baseline="0" noProof="1">
              <a:latin typeface="Times New Roman" panose="02020603050405020304" pitchFamily="18" charset="0"/>
              <a:ea typeface="Times New Roman" panose="02020603050405020304" pitchFamily="18" charset="0"/>
              <a:cs typeface="Times New Roman" panose="02020603050405020304" pitchFamily="18" charset="0"/>
            </a:endParaRPr>
          </a:p>
          <a:p>
            <a:pPr marR="0" defTabSz="914400" eaLnBrk="1" hangingPunct="1">
              <a:buClrTx/>
              <a:buSzTx/>
              <a:buFontTx/>
              <a:buNone/>
              <a:defRPr/>
            </a:pPr>
            <a:r>
              <a:rPr kumimoji="0" lang="en-US" altLang="zh-CN" b="0" kern="1200" cap="none" spc="0" normalizeH="0" baseline="0" noProof="1">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zh-CN" b="0" kern="1200" cap="none" spc="0" normalizeH="0" baseline="0" noProof="1">
              <a:latin typeface="Times New Roman" panose="02020603050405020304" pitchFamily="18" charset="0"/>
              <a:ea typeface="Times New Roman" panose="02020603050405020304" pitchFamily="18" charset="0"/>
              <a:cs typeface="Times New Roman" panose="02020603050405020304" pitchFamily="18" charset="0"/>
            </a:endParaRPr>
          </a:p>
          <a:p>
            <a:pPr marR="0" defTabSz="914400" eaLnBrk="1" hangingPunct="1">
              <a:buClrTx/>
              <a:buSzTx/>
              <a:buFontTx/>
              <a:buNone/>
              <a:defRPr/>
            </a:pPr>
            <a:r>
              <a:rPr kumimoji="0" lang="en-US" altLang="zh-CN" b="0" kern="1200" cap="none" spc="0" normalizeH="0" baseline="0" noProof="1">
                <a:latin typeface="Times New Roman" panose="02020603050405020304" pitchFamily="18" charset="0"/>
                <a:ea typeface="Times New Roman" panose="02020603050405020304" pitchFamily="18" charset="0"/>
                <a:cs typeface="Times New Roman" panose="02020603050405020304" pitchFamily="18" charset="0"/>
              </a:rPr>
              <a:t>DELIVERY</a:t>
            </a:r>
            <a:r>
              <a:rPr kumimoji="0" lang="zh-CN" altLang="en-US" b="0" kern="1200" cap="none" spc="0" normalizeH="0" baseline="0" noProof="1">
                <a:latin typeface="宋体" panose="02010600030101010101" pitchFamily="2" charset="-122"/>
                <a:ea typeface="宋体" panose="02010600030101010101" pitchFamily="2" charset="-122"/>
                <a:cs typeface="宋体" panose="02010600030101010101" pitchFamily="2" charset="-122"/>
              </a:rPr>
              <a:t>：</a:t>
            </a:r>
            <a:r>
              <a:rPr kumimoji="0" lang="en-US" altLang="zh-CN" b="0" kern="1200" cap="none" spc="0" normalizeH="0" baseline="0" noProof="1">
                <a:latin typeface="Times New Roman" panose="02020603050405020304" pitchFamily="18" charset="0"/>
                <a:ea typeface="Times New Roman" panose="02020603050405020304" pitchFamily="18" charset="0"/>
                <a:cs typeface="Times New Roman" panose="02020603050405020304" pitchFamily="18" charset="0"/>
              </a:rPr>
              <a:t>END-DEC. 2016 AFTER RECEIPT OF 30% DEPOSIT AND CONFIRMING EVERYTHING.</a:t>
            </a:r>
            <a:r>
              <a:rPr kumimoji="0" lang="en-US" altLang="zh-CN" sz="1050" b="0" kern="1200" cap="none" spc="0" normalizeH="0" baseline="0" noProof="1">
                <a:latin typeface="Times New Roman" panose="02020603050405020304" pitchFamily="18" charset="0"/>
                <a:ea typeface="Times New Roman" panose="02020603050405020304" pitchFamily="18" charset="0"/>
                <a:cs typeface="Times New Roman" panose="02020603050405020304" pitchFamily="18" charset="0"/>
              </a:rPr>
              <a:t>		</a:t>
            </a:r>
            <a:endParaRPr kumimoji="0" lang="zh-CN" altLang="en-US" kern="1200" cap="none" spc="0" normalizeH="0" baseline="0" noProof="1">
              <a:latin typeface="Arial" panose="020B0604020202020204" pitchFamily="34" charset="0"/>
              <a:ea typeface="宋体" panose="02010600030101010101" pitchFamily="2" charset="-122"/>
              <a:cs typeface="+mn-cs"/>
            </a:endParaRPr>
          </a:p>
        </p:txBody>
      </p:sp>
      <p:graphicFrame>
        <p:nvGraphicFramePr>
          <p:cNvPr id="5" name="Group 359"/>
          <p:cNvGraphicFramePr>
            <a:graphicFrameLocks noGrp="1"/>
          </p:cNvGraphicFramePr>
          <p:nvPr/>
        </p:nvGraphicFramePr>
        <p:xfrm>
          <a:off x="1055688" y="1393825"/>
          <a:ext cx="7823200" cy="2724152"/>
        </p:xfrm>
        <a:graphic>
          <a:graphicData uri="http://schemas.openxmlformats.org/drawingml/2006/table">
            <a:tbl>
              <a:tblPr/>
              <a:tblGrid>
                <a:gridCol w="893763"/>
                <a:gridCol w="874712"/>
                <a:gridCol w="1565275"/>
                <a:gridCol w="1030288"/>
                <a:gridCol w="941387"/>
                <a:gridCol w="533400"/>
                <a:gridCol w="428625"/>
                <a:gridCol w="800100"/>
                <a:gridCol w="755650"/>
              </a:tblGrid>
              <a:tr h="696913">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MODEL</a:t>
                      </a:r>
                      <a:endParaRPr kumimoji="0" lang="en-US" altLang="zh-CN"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ITEM NO.</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DESCRIPTION</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THICKNESS</a:t>
                      </a:r>
                      <a:endParaRPr kumimoji="0" lang="en-US" altLang="zh-CN" sz="1000" b="1"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p>
                      <a:pPr marL="0" marR="0" lvl="0" indent="0" algn="ctr" defTabSz="914400" rtl="0" eaLnBrk="0" fontAlgn="ctr" latinLnBrk="0" hangingPunct="0">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(MM)</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MATERIAL</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QTY</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PER</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UNIT PRICE  (USD)</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AMOUNT</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6413">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HOTEL CR</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0506002230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TABLE FORK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18/0-430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24000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PC</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0.21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5040.00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8000">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HOTEL CR</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0506007230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TABLE KNIFE</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6.5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18/0-410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24000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PC</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0.39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9360.00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6413">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HOTEL CR</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0506021230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CAKE FORK</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18/0-430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24000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PC</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0.14</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3360.00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6413">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HOTEL CR</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0506037230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COFFEE SPOON</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18/0-430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24000</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PC</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0.14</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buSzPct val="85000"/>
                        <a:buFont typeface="Wingdings" panose="05000000000000000000" pitchFamily="2" charset="2"/>
                        <a:defRPr sz="2800" b="1">
                          <a:solidFill>
                            <a:schemeClr val="accent1"/>
                          </a:solidFill>
                          <a:latin typeface="Arial" panose="020B0604020202020204" pitchFamily="34" charset="0"/>
                          <a:ea typeface="宋体" panose="02010600030101010101" pitchFamily="2" charset="-122"/>
                        </a:defRPr>
                      </a:lvl1pPr>
                      <a:lvl2pPr eaLnBrk="0" hangingPunct="0">
                        <a:spcBef>
                          <a:spcPct val="20000"/>
                        </a:spcBef>
                        <a:buClr>
                          <a:schemeClr val="hlink"/>
                        </a:buClr>
                        <a:buSzPct val="105000"/>
                        <a:buFont typeface="Wingdings" panose="05000000000000000000" pitchFamily="2" charset="2"/>
                        <a:defRPr sz="2400">
                          <a:solidFill>
                            <a:schemeClr val="tx2"/>
                          </a:solidFill>
                          <a:latin typeface="Arial" panose="020B0604020202020204" pitchFamily="34" charset="0"/>
                          <a:ea typeface="宋体" panose="02010600030101010101" pitchFamily="2" charset="-122"/>
                        </a:defRPr>
                      </a:lvl2pPr>
                      <a:lvl3pPr eaLnBrk="0" hangingPunct="0">
                        <a:spcBef>
                          <a:spcPct val="20000"/>
                        </a:spcBef>
                        <a:buClr>
                          <a:schemeClr val="folHlink"/>
                        </a:buClr>
                        <a:buFont typeface="Wingdings" panose="05000000000000000000" pitchFamily="2" charset="2"/>
                        <a:defRPr sz="2000">
                          <a:solidFill>
                            <a:schemeClr val="tx2"/>
                          </a:solidFill>
                          <a:latin typeface="Arial" panose="020B0604020202020204" pitchFamily="34" charset="0"/>
                          <a:ea typeface="宋体" panose="02010600030101010101" pitchFamily="2" charset="-122"/>
                        </a:defRPr>
                      </a:lvl3pPr>
                      <a:lvl4pPr eaLnBrk="0" hangingPunct="0">
                        <a:spcBef>
                          <a:spcPct val="20000"/>
                        </a:spcBef>
                        <a:buClr>
                          <a:schemeClr val="tx2"/>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4pPr>
                      <a:lvl5pPr eaLnBrk="0" hangingPunct="0">
                        <a:spcBef>
                          <a:spcPct val="20000"/>
                        </a:spcBef>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accent1"/>
                        </a:buClr>
                        <a:buSzPct val="85000"/>
                        <a:buFont typeface="Wingdings" panose="05000000000000000000" pitchFamily="2" charset="2"/>
                        <a:defRPr>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9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3360.00 </a:t>
                      </a:r>
                      <a:endParaRPr kumimoji="0" lang="en-US" altLang="zh-CN" sz="18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ndAc>
      <p:stSnd>
        <p:snd r:embed="rId1"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28700" y="469900"/>
            <a:ext cx="7958138" cy="546100"/>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endParaRPr kumimoji="0" lang="zh-CN" altLang="en-US" sz="2400" b="0"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55688" y="1016000"/>
            <a:ext cx="7905750"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a:t>
            </a: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OMPANY NAME:</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MEGA SUCCESS GROUP LTD	</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COMPANY ADDRESS:</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UNIT 1421 FOURSEAS BLG.,711-031 NATHAN ROAD,KOWLOON H.K</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BANK NAME:HSBC 				</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BANK ADDRESS:					</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1010-1011,CHEUNG SHA WAN PLAZA TOWER 2,883 CHEUNG SHA </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WAN			</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ROAD,KOWLOON,HONGKONG			</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ACCOUNT NO. 614 2310550 721		</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SWIFT:HSBCHKHHHKH</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For and on behalf of 				                                      JIEYANG JIQING RUSTLESS STEEL CO.,LTD</a:t>
            </a:r>
            <a:endParaRPr kumimoji="0" lang="en-US" altLang="zh-CN"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sym typeface="+mn-ea"/>
              </a:rPr>
              <a:t> </a:t>
            </a: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sym typeface="+mn-ea"/>
              </a:rPr>
              <a:t>2.  Sample 2:</a:t>
            </a:r>
            <a:endPar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sym typeface="+mn-ea"/>
            </a:endParaRPr>
          </a:p>
        </p:txBody>
      </p:sp>
      <p:sp>
        <p:nvSpPr>
          <p:cNvPr id="3" name="内容占位符 2"/>
          <p:cNvSpPr>
            <a:spLocks noGrp="1"/>
          </p:cNvSpPr>
          <p:nvPr>
            <p:ph idx="1"/>
          </p:nvPr>
        </p:nvSpPr>
        <p:spPr>
          <a:xfrm>
            <a:off x="868363" y="1163638"/>
            <a:ext cx="7961313" cy="5360988"/>
          </a:xfrm>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SALES CONTRACT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Contract No.: EE54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Date: May. 12, 2010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Signed at: Shanghai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Seller: Fan Hang Company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Address: Xinhua Road, Jing’an District, Shanghai, China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Buyer: Mary&amp; March Co., Ltd,</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Address: 12 Sandilands Road, Singapore.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The Seller and the Buyer agree to conclude this Contract subject to the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terms and conditions stated below:</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1"/>
          <p:cNvSpPr>
            <a:spLocks noGrp="1"/>
          </p:cNvSpPr>
          <p:nvPr>
            <p:ph type="title"/>
          </p:nvPr>
        </p:nvSpPr>
        <p:spPr/>
        <p:txBody>
          <a:bodyPr vert="horz" wrap="square" lIns="91440" tIns="45720" rIns="91440" bIns="45720" anchor="ctr" anchorCtr="0"/>
          <a:p>
            <a:r>
              <a:rPr lang="en-US" altLang="zh-CN" dirty="0"/>
              <a:t> </a:t>
            </a:r>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a)Name, Speciation and Quality of Commodity: No.46 Printed Shirting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b)Quantity:20,00 dozen ( 5 %more or less allowed)</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c)Unit Price: US $ 80 per dozen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d)Total Amount: US $ 160,000 (Say: US DOLLARS ONE HUNDRED AND SIXTY THOUSAND ONLY)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e)Terms of Delivery: FOB</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f)Country of Origin and Manufacturers: China</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g)Packing: The packing of goods shall be preventive from moisture and shock, and shall be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suitable for ocean transportation.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h)Shipping Marks: At Seller’s Option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i)Time of Shipment: During July, 2010, allowing partial shipments and transshipment.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j)Insurance: To be covered by the Sellers for 110% of the invoice value against All Risks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and War Risk as per the relevant Ocean Marine Cargo Clauses of the People's Insurance Company of China. If other coverage or an additional insurance amount is required, the Buyers must have the consent of the Sellers before shipment, and the additional premium is to be borne by the buyers.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k)Port of Shipment: Shanghai, China.</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l)Port of Destination: Singapore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m)Terms of Payment: Letter of Credit: The Buyer shall 30 days prior to the time of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shipment, open with a bank acceptable to the Sellers an Irrevocable Letter of Credit at sight to reach the Sellers 30 days before the time of shipment specified, valid for negotiation in China until the 15th day after the aforesaid time of shipment.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n)Commodity Inspection: It is mutually agreed that the Certificate of Quality and Weight issued by the State General Administration for Quality Supervision and Inspection and Quarantine of P. R. China at the port of shipment shall be taken as the basis of delivery.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941388"/>
            <a:ext cx="7961313" cy="5583238"/>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o)Discrepancy and Claim: Any claim by the Buyers on the goods shipped shall be filed within 30 days after the arrival of the goods at the port of destination and supported by a survey report issued by a surveyor approved by the Sellers. Claims in respect to matters within the responsibility of the insurance company or of the shipping company will not be considered or entertained by the Sellers.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p)Force Majeure: If shipment of the contracted goods is prevented or delayed in whole or in part due to Force Majeure, the Sellers shall not be liable for non-shipment or late shipment of the goods under this Contract. However, the Sellers shall notify the Buyers by fax or E-mail and furnish the latter within 15 days by registered airmail with a certificate issued by the China Council for the Promotion of International Trade attesting such event or events.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q)Arbitration: All disputes arising out of the performance of or relating to this Contract shall be settled amicably through negotiation. In case no settlement can be reached through negotiation, the case shall then be submitted to the Foreign Economic and Trade Arbitration Commission of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sym typeface="+mn-ea"/>
              </a:rPr>
              <a:t>the China Council for the Promotion of International Trade, Beijing, China, for arbitration in accordance with its Rules of Procedure. The award of the arbitration is final and binding upon both parties.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sym typeface="+mn-ea"/>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sym typeface="+mn-ea"/>
              </a:rPr>
              <a:t>r)Governing Law: This Contract shall be governed by the United Nations Convention on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sym typeface="+mn-ea"/>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Contracts for the International Sale of Goods.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s)This contract is executed in two counterparts each in Chinese and English, each of which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shall be deemed equally authentic. This contract is in 5copies ,effective since being signed/sealed by both parties.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Representative of the Buyer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(Authorized signature):____________________</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Representative of the Seller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(Authorized signature):____________________</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6111"/>
          <p:cNvGrpSpPr/>
          <p:nvPr/>
        </p:nvGrpSpPr>
        <p:grpSpPr>
          <a:xfrm>
            <a:off x="5932488" y="5632450"/>
            <a:ext cx="669925" cy="654050"/>
            <a:chOff x="4027" y="3016"/>
            <a:chExt cx="515" cy="505"/>
          </a:xfrm>
        </p:grpSpPr>
        <p:sp>
          <p:nvSpPr>
            <p:cNvPr id="26113" name="椭圆 26112"/>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6091" name="图片 26113"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26114"/>
          <p:cNvGrpSpPr/>
          <p:nvPr/>
        </p:nvGrpSpPr>
        <p:grpSpPr>
          <a:xfrm>
            <a:off x="7323138" y="5181600"/>
            <a:ext cx="349250" cy="339725"/>
            <a:chOff x="4027" y="3016"/>
            <a:chExt cx="515" cy="505"/>
          </a:xfrm>
        </p:grpSpPr>
        <p:sp>
          <p:nvSpPr>
            <p:cNvPr id="26116" name="椭圆 26115"/>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6089" name="图片 26116"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26118" name="椭圆 26117"/>
          <p:cNvSpPr>
            <a:spLocks noChangeArrowheads="1"/>
          </p:cNvSpPr>
          <p:nvPr/>
        </p:nvSpPr>
        <p:spPr bwMode="auto">
          <a:xfrm>
            <a:off x="3862388" y="5168900"/>
            <a:ext cx="1082675" cy="1071563"/>
          </a:xfrm>
          <a:prstGeom prst="ellipse">
            <a:avLst/>
          </a:prstGeom>
          <a:blipFill dpi="0" rotWithShape="1">
            <a:blip r:embed="rId3" cstate="print"/>
            <a:srcRect/>
            <a:stretch>
              <a:fillRect/>
            </a:stretch>
          </a:blipFill>
          <a:ln w="28575">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119" name="椭圆 26118"/>
          <p:cNvSpPr>
            <a:spLocks noChangeArrowheads="1"/>
          </p:cNvSpPr>
          <p:nvPr/>
        </p:nvSpPr>
        <p:spPr bwMode="auto">
          <a:xfrm>
            <a:off x="0" y="400050"/>
            <a:ext cx="2609850" cy="2624138"/>
          </a:xfrm>
          <a:prstGeom prst="ellipse">
            <a:avLst/>
          </a:prstGeom>
          <a:blipFill dpi="0" rotWithShape="1">
            <a:blip r:embed="rId4" cstate="print"/>
            <a:srcRect/>
            <a:stretch>
              <a:fillRect/>
            </a:stretch>
          </a:blipFill>
          <a:ln w="7620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120" name="椭圆 26119"/>
          <p:cNvSpPr>
            <a:spLocks noChangeArrowheads="1"/>
          </p:cNvSpPr>
          <p:nvPr/>
        </p:nvSpPr>
        <p:spPr bwMode="auto">
          <a:xfrm>
            <a:off x="1428750" y="3671888"/>
            <a:ext cx="1911350" cy="1892300"/>
          </a:xfrm>
          <a:prstGeom prst="ellipse">
            <a:avLst/>
          </a:prstGeom>
          <a:blipFill dpi="0" rotWithShape="1">
            <a:blip r:embed="rId5" cstate="print"/>
            <a:srcRect/>
            <a:stretch>
              <a:fillRect/>
            </a:stretch>
          </a:blipFill>
          <a:ln w="5715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TextBox 13"/>
          <p:cNvSpPr txBox="1"/>
          <p:nvPr/>
        </p:nvSpPr>
        <p:spPr>
          <a:xfrm>
            <a:off x="2595563" y="2316163"/>
            <a:ext cx="6548438" cy="2306955"/>
          </a:xfrm>
          <a:prstGeom prst="rect">
            <a:avLst/>
          </a:prstGeom>
          <a:noFill/>
        </p:spPr>
        <p:txBody>
          <a:bodyPr>
            <a:spAutoFit/>
          </a:bodyPr>
          <a:lstStyle/>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Thank you for your attention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谢谢观赏！</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24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26118"/>
                                        </p:tgtEl>
                                        <p:attrNameLst>
                                          <p:attrName>style.visibility</p:attrName>
                                        </p:attrNameLst>
                                      </p:cBhvr>
                                      <p:to>
                                        <p:strVal val="visible"/>
                                      </p:to>
                                    </p:set>
                                    <p:animEffect transition="in" filter="fade">
                                      <p:cBhvr>
                                        <p:cTn id="22" dur="1000"/>
                                        <p:tgtEl>
                                          <p:spTgt spid="2611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26120"/>
                                        </p:tgtEl>
                                        <p:attrNameLst>
                                          <p:attrName>style.visibility</p:attrName>
                                        </p:attrNameLst>
                                      </p:cBhvr>
                                      <p:to>
                                        <p:strVal val="visible"/>
                                      </p:to>
                                    </p:set>
                                    <p:animEffect transition="in" filter="fade">
                                      <p:cBhvr>
                                        <p:cTn id="26" dur="1000"/>
                                        <p:tgtEl>
                                          <p:spTgt spid="2612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6119"/>
                                        </p:tgtEl>
                                        <p:attrNameLst>
                                          <p:attrName>style.visibility</p:attrName>
                                        </p:attrNameLst>
                                      </p:cBhvr>
                                      <p:to>
                                        <p:strVal val="visible"/>
                                      </p:to>
                                    </p:set>
                                    <p:animEffect transition="in" filter="fade">
                                      <p:cBhvr>
                                        <p:cTn id="30" dur="1000"/>
                                        <p:tgtEl>
                                          <p:spTgt spid="26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p:txBody>
          <a:bodyPr vert="horz" wrap="square" lIns="91440" tIns="45720" rIns="91440" bIns="45720" anchor="ctr" anchorCtr="0"/>
          <a:p>
            <a:endParaRPr lang="zh-CN" altLang="en-US" dirty="0"/>
          </a:p>
        </p:txBody>
      </p:sp>
      <p:sp>
        <p:nvSpPr>
          <p:cNvPr id="6147" name="内容占位符 2"/>
          <p:cNvSpPr>
            <a:spLocks noGrp="1"/>
          </p:cNvSpPr>
          <p:nvPr>
            <p:ph idx="1"/>
          </p:nvPr>
        </p:nvSpPr>
        <p:spPr>
          <a:xfrm>
            <a:off x="1056005" y="1330325"/>
            <a:ext cx="7935595" cy="5194300"/>
          </a:xfrm>
        </p:spPr>
        <p:txBody>
          <a:bodyPr vert="horz" wrap="square" lIns="91440" tIns="45720" rIns="91440" bIns="45720" anchor="t" anchorCtr="0"/>
          <a:p>
            <a:pPr marL="0" indent="0" algn="just">
              <a:buNone/>
            </a:pPr>
            <a:r>
              <a:rPr lang="en-US" altLang="zh-CN" sz="2000" dirty="0">
                <a:solidFill>
                  <a:srgbClr val="282917"/>
                </a:solidFill>
                <a:latin typeface="Times New Roman" panose="02020603050405020304" pitchFamily="18" charset="0"/>
              </a:rPr>
              <a:t>Types of Contracts （合同的种类）</a:t>
            </a:r>
            <a:r>
              <a:rPr lang="en-US" altLang="zh-CN" sz="2000" b="0" dirty="0">
                <a:solidFill>
                  <a:srgbClr val="282917"/>
                </a:solidFill>
                <a:latin typeface="Times New Roman" panose="02020603050405020304" pitchFamily="18" charset="0"/>
              </a:rPr>
              <a:t> There are many different types of contracts. They fall into, at least, the following categories: sales contract, order contract (订购合同), contract of employment (雇佣合同), contract for technology transfer (技术转让合同), contract for engineering projects</a:t>
            </a:r>
            <a:endParaRPr lang="en-US" altLang="zh-CN" sz="2000" b="0" dirty="0">
              <a:solidFill>
                <a:srgbClr val="282917"/>
              </a:solidFill>
              <a:latin typeface="Times New Roman" panose="02020603050405020304" pitchFamily="18" charset="0"/>
            </a:endParaRPr>
          </a:p>
          <a:p>
            <a:pPr marL="0" indent="0" algn="just">
              <a:buNone/>
            </a:pPr>
            <a:r>
              <a:rPr lang="en-US" altLang="zh-CN" sz="2000" b="0" dirty="0">
                <a:solidFill>
                  <a:srgbClr val="282917"/>
                </a:solidFill>
                <a:latin typeface="Times New Roman" panose="02020603050405020304" pitchFamily="18" charset="0"/>
              </a:rPr>
              <a:t>(工程合同), contract for leasing affairs(租赁合同) and contract for labor services(劳动服务合同)</a:t>
            </a:r>
            <a:endParaRPr lang="zh-CN" altLang="en-US" dirty="0"/>
          </a:p>
          <a:p>
            <a:pPr marL="0" indent="0" algn="just">
              <a:buNone/>
            </a:pPr>
            <a:endParaRPr lang="en-US" altLang="zh-CN" sz="2000" b="0" dirty="0">
              <a:solidFill>
                <a:srgbClr val="282917"/>
              </a:solidFill>
              <a:latin typeface="Times New Roman" panose="02020603050405020304" pitchFamily="18" charset="0"/>
            </a:endParaRPr>
          </a:p>
          <a:p>
            <a:pPr marL="0" indent="0" algn="just">
              <a:buNone/>
            </a:pPr>
            <a:r>
              <a:rPr lang="en-US" altLang="zh-CN" sz="2000" dirty="0">
                <a:solidFill>
                  <a:srgbClr val="282917"/>
                </a:solidFill>
                <a:latin typeface="Times New Roman" panose="02020603050405020304" pitchFamily="18" charset="0"/>
              </a:rPr>
              <a:t>Sales contracts（销售合同）</a:t>
            </a:r>
            <a:r>
              <a:rPr lang="en-US" altLang="zh-CN" sz="2000" b="0" dirty="0">
                <a:solidFill>
                  <a:srgbClr val="282917"/>
                </a:solidFill>
                <a:latin typeface="Times New Roman" panose="02020603050405020304" pitchFamily="18" charset="0"/>
              </a:rPr>
              <a:t>are also known as agreement of sale, contract for sale, sale agreement, or sale contract. It is signed by both parties to indicate a seller agrees to sell and a buyer agrees to buy under certain terms and conditions </a:t>
            </a:r>
            <a:endParaRPr lang="en-US" altLang="zh-CN" sz="2000" b="0"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7" name="内容占位符 2"/>
          <p:cNvSpPr>
            <a:spLocks noGrp="1"/>
          </p:cNvSpPr>
          <p:nvPr>
            <p:ph idx="1"/>
          </p:nvPr>
        </p:nvSpPr>
        <p:spPr>
          <a:xfrm>
            <a:off x="1030288" y="1330325"/>
            <a:ext cx="7961312" cy="5194300"/>
          </a:xfrm>
        </p:spPr>
        <p:txBody>
          <a:bodyPr vert="horz" wrap="square" lIns="91440" tIns="45720" rIns="91440" bIns="45720" anchor="t" anchorCtr="0"/>
          <a:p>
            <a:r>
              <a:rPr lang="en-US" altLang="zh-CN" sz="2000" dirty="0">
                <a:solidFill>
                  <a:srgbClr val="282917"/>
                </a:solidFill>
                <a:latin typeface="Times New Roman" panose="02020603050405020304" pitchFamily="18" charset="0"/>
              </a:rPr>
              <a:t>Tips for contracting documents writing (合同写作技巧)</a:t>
            </a:r>
            <a:r>
              <a:rPr lang="en-US" altLang="zh-CN" sz="2000" b="0" dirty="0">
                <a:solidFill>
                  <a:srgbClr val="282917"/>
                </a:solidFill>
                <a:latin typeface="Times New Roman" panose="02020603050405020304" pitchFamily="18" charset="0"/>
              </a:rPr>
              <a:t>: Use capital letter to indicate the relevant parts to the contract.(e. g.: the Party A, the Goods, the Contract, and etc.) Apply conditional clauses so that a wide range of possibilities may be concluded. Use legal term “shall” as it, in a contracting document, indicates lawful obligations. Use the words like hereinafter, hereof, and etc. These are of old usage and no longer in today’s everyday English but still often employed in contracting writing.</a:t>
            </a:r>
            <a:endParaRPr lang="en-US" altLang="zh-CN" sz="2000" b="0" dirty="0">
              <a:solidFill>
                <a:srgbClr val="282917"/>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71550" y="0"/>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Task 1  </a:t>
            </a:r>
            <a:endParaRPr kumimoji="0" lang="zh-CN" altLang="zh-CN"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Directions: Reading and Comprehension.</a:t>
            </a:r>
            <a:endParaRPr kumimoji="0" lang="en-US" altLang="zh-CN"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A contract is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_______</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in court.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asked</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 enforceable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 requesting</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 effective</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2.Which type of contract is more likely to involve in Buyer or Seller?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Sales contract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 Contract for leasing affairs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 Contract for technology transfer</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D.Contract of employment</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3.A contract usually deals with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_______</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parties.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one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 two</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 three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D.two or more.</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4.The contract must be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of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_______</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 conciseness and impersonal tone.</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practice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 price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  improvement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 precision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5.A written contract is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_______</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informal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 formal</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 casual</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 informal or formal</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p:txBody>
      </p:sp>
      <p:sp>
        <p:nvSpPr>
          <p:cNvPr id="2" name="内容占位符 2"/>
          <p:cNvSpPr>
            <a:spLocks noGrp="1"/>
          </p:cNvSpPr>
          <p:nvPr/>
        </p:nvSpPr>
        <p:spPr>
          <a:xfrm>
            <a:off x="2668905" y="1185545"/>
            <a:ext cx="692150" cy="50482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C </a:t>
            </a:r>
            <a:endParaRPr lang="en-US" altLang="zh-CN" sz="2000" b="0" dirty="0">
              <a:latin typeface="Times New Roman" panose="02020603050405020304" pitchFamily="18" charset="0"/>
            </a:endParaRPr>
          </a:p>
        </p:txBody>
      </p:sp>
      <p:sp>
        <p:nvSpPr>
          <p:cNvPr id="4" name="内容占位符 2"/>
          <p:cNvSpPr>
            <a:spLocks noGrp="1"/>
          </p:cNvSpPr>
          <p:nvPr/>
        </p:nvSpPr>
        <p:spPr>
          <a:xfrm>
            <a:off x="8058150" y="1953260"/>
            <a:ext cx="692150" cy="50482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A </a:t>
            </a:r>
            <a:endParaRPr lang="en-US" altLang="zh-CN" sz="2000" b="0" dirty="0">
              <a:latin typeface="Times New Roman" panose="02020603050405020304" pitchFamily="18" charset="0"/>
            </a:endParaRPr>
          </a:p>
        </p:txBody>
      </p:sp>
      <p:sp>
        <p:nvSpPr>
          <p:cNvPr id="5" name="内容占位符 2"/>
          <p:cNvSpPr>
            <a:spLocks noGrp="1"/>
          </p:cNvSpPr>
          <p:nvPr/>
        </p:nvSpPr>
        <p:spPr>
          <a:xfrm>
            <a:off x="4408170" y="2978150"/>
            <a:ext cx="692150" cy="50482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D </a:t>
            </a:r>
            <a:endParaRPr lang="en-US" altLang="zh-CN" sz="2000" b="0" dirty="0">
              <a:latin typeface="Times New Roman" panose="02020603050405020304" pitchFamily="18" charset="0"/>
            </a:endParaRPr>
          </a:p>
        </p:txBody>
      </p:sp>
      <p:sp>
        <p:nvSpPr>
          <p:cNvPr id="6" name="内容占位符 2"/>
          <p:cNvSpPr>
            <a:spLocks noGrp="1"/>
          </p:cNvSpPr>
          <p:nvPr/>
        </p:nvSpPr>
        <p:spPr>
          <a:xfrm>
            <a:off x="3916045" y="3715385"/>
            <a:ext cx="692150" cy="50482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D </a:t>
            </a:r>
            <a:endParaRPr lang="en-US" altLang="zh-CN" sz="2000" b="0" dirty="0">
              <a:latin typeface="Times New Roman" panose="02020603050405020304" pitchFamily="18" charset="0"/>
            </a:endParaRPr>
          </a:p>
        </p:txBody>
      </p:sp>
      <p:sp>
        <p:nvSpPr>
          <p:cNvPr id="7" name="内容占位符 2"/>
          <p:cNvSpPr>
            <a:spLocks noGrp="1"/>
          </p:cNvSpPr>
          <p:nvPr/>
        </p:nvSpPr>
        <p:spPr>
          <a:xfrm>
            <a:off x="3624580" y="4452620"/>
            <a:ext cx="692150" cy="50482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  B </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a:xfrm>
            <a:off x="1055688" y="65088"/>
            <a:ext cx="7958137" cy="4259262"/>
          </a:xfrm>
        </p:spPr>
        <p:txBody>
          <a:bodyPr vert="horz" wrap="square" lIns="91440" tIns="45720" rIns="91440" bIns="45720" anchor="ctr" anchorCtr="0"/>
          <a:p>
            <a:br>
              <a:rPr lang="en-US" altLang="zh-CN" dirty="0">
                <a:solidFill>
                  <a:srgbClr val="282917"/>
                </a:solidFill>
                <a:latin typeface="Times New Roman" panose="02020603050405020304" pitchFamily="18" charset="0"/>
              </a:rPr>
            </a:br>
            <a:r>
              <a:rPr lang="en-US" altLang="zh-CN" dirty="0">
                <a:solidFill>
                  <a:srgbClr val="282917"/>
                </a:solidFill>
                <a:latin typeface="Times New Roman" panose="02020603050405020304" pitchFamily="18" charset="0"/>
              </a:rPr>
              <a:t>Ⅲ. </a:t>
            </a:r>
            <a:r>
              <a:rPr lang="en-US" altLang="zh-CN" u="sng" dirty="0">
                <a:solidFill>
                  <a:srgbClr val="282917"/>
                </a:solidFill>
                <a:latin typeface="Times New Roman" panose="02020603050405020304" pitchFamily="18" charset="0"/>
              </a:rPr>
              <a:t>Formatting</a:t>
            </a:r>
            <a:r>
              <a:rPr lang="en-US" altLang="zh-CN" dirty="0">
                <a:solidFill>
                  <a:srgbClr val="FF0000"/>
                </a:solidFill>
                <a:latin typeface="Times New Roman" panose="02020603050405020304" pitchFamily="18" charset="0"/>
              </a:rPr>
              <a:t> </a:t>
            </a:r>
            <a:r>
              <a:rPr lang="en-US" altLang="zh-CN" sz="2000" dirty="0">
                <a:solidFill>
                  <a:srgbClr val="282917"/>
                </a:solidFill>
                <a:latin typeface="Times New Roman" panose="02020603050405020304" pitchFamily="18" charset="0"/>
              </a:rPr>
              <a:t>                                     </a:t>
            </a:r>
            <a:br>
              <a:rPr lang="en-US" altLang="zh-CN" sz="2000" dirty="0">
                <a:solidFill>
                  <a:srgbClr val="282917"/>
                </a:solidFill>
                <a:latin typeface="Times New Roman" panose="02020603050405020304" pitchFamily="18" charset="0"/>
              </a:rPr>
            </a:br>
            <a:r>
              <a:rPr lang="en-US" altLang="zh-CN" sz="2400" i="1" dirty="0">
                <a:solidFill>
                  <a:srgbClr val="282917"/>
                </a:solidFill>
                <a:latin typeface="Times New Roman" panose="02020603050405020304" pitchFamily="18" charset="0"/>
              </a:rPr>
              <a:t>Case 1:</a:t>
            </a:r>
            <a:r>
              <a:rPr lang="zh-CN" altLang="en-US" dirty="0">
                <a:solidFill>
                  <a:srgbClr val="FF0000"/>
                </a:solidFill>
                <a:latin typeface="Times New Roman" panose="02020603050405020304" pitchFamily="18" charset="0"/>
              </a:rPr>
              <a:t> </a:t>
            </a:r>
            <a:r>
              <a:rPr lang="zh-CN" altLang="en-US" sz="2000" dirty="0">
                <a:solidFill>
                  <a:srgbClr val="FF0000"/>
                </a:solidFill>
                <a:latin typeface="Times New Roman" panose="02020603050405020304" pitchFamily="18" charset="0"/>
              </a:rPr>
              <a:t> </a:t>
            </a:r>
            <a:br>
              <a:rPr lang="zh-CN" altLang="zh-CN" dirty="0"/>
            </a:br>
            <a:r>
              <a:rPr lang="zh-CN" altLang="zh-CN" dirty="0"/>
              <a:t>          </a:t>
            </a:r>
            <a:r>
              <a:rPr lang="en-US" altLang="zh-CN" sz="2000" b="0" dirty="0">
                <a:solidFill>
                  <a:srgbClr val="282917"/>
                </a:solidFill>
                <a:latin typeface="Times New Roman" panose="02020603050405020304" pitchFamily="18" charset="0"/>
              </a:rPr>
              <a:t>SALES CONTRACT (ORIGINAL)</a:t>
            </a: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Contract No.: DE45       Date: Sep. 25, 2015     Signed at: Shenzhen </a:t>
            </a:r>
            <a:br>
              <a:rPr lang="en-US" altLang="zh-CN" sz="2000" b="0" dirty="0">
                <a:solidFill>
                  <a:srgbClr val="282917"/>
                </a:solidFill>
                <a:latin typeface="Times New Roman" panose="02020603050405020304" pitchFamily="18" charset="0"/>
              </a:rPr>
            </a:b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Seller: FW Import &amp; Export Group Corporation, 17th Road, Futian District, Shenzhen, China </a:t>
            </a: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Buyer: Earth Trading Co., Ltd, Green Road, 23High Road, London, U.K.</a:t>
            </a:r>
            <a:br>
              <a:rPr lang="en-US" altLang="zh-CN" sz="2000" b="0" dirty="0">
                <a:solidFill>
                  <a:srgbClr val="282917"/>
                </a:solidFill>
                <a:latin typeface="Times New Roman" panose="02020603050405020304" pitchFamily="18" charset="0"/>
              </a:rPr>
            </a:b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This Sales Contract is made by and between the Seller and the Buyer whereby the Seller agrees to sell and the Buyer agrees to buy the under-mentioned goods according to the terms and conditions stipulated below:</a:t>
            </a:r>
            <a:br>
              <a:rPr lang="en-US" altLang="zh-CN" sz="2000" b="0" dirty="0">
                <a:solidFill>
                  <a:srgbClr val="282917"/>
                </a:solidFill>
                <a:latin typeface="Times New Roman" panose="02020603050405020304" pitchFamily="18" charset="0"/>
              </a:rPr>
            </a:br>
            <a:br>
              <a:rPr lang="en-US" altLang="zh-CN" sz="2000" b="0" dirty="0">
                <a:solidFill>
                  <a:srgbClr val="282917"/>
                </a:solidFill>
                <a:latin typeface="Times New Roman" panose="02020603050405020304" pitchFamily="18" charset="0"/>
              </a:rPr>
            </a:br>
            <a:endParaRPr lang="en-US" altLang="zh-CN" sz="2000" b="0" dirty="0">
              <a:solidFill>
                <a:srgbClr val="282917"/>
              </a:solidFill>
              <a:latin typeface="Times New Roman" panose="02020603050405020304" pitchFamily="18" charset="0"/>
            </a:endParaRPr>
          </a:p>
        </p:txBody>
      </p:sp>
      <p:cxnSp>
        <p:nvCxnSpPr>
          <p:cNvPr id="9219" name="直接箭头连接符 1073743357"/>
          <p:cNvCxnSpPr/>
          <p:nvPr/>
        </p:nvCxnSpPr>
        <p:spPr>
          <a:xfrm flipH="1">
            <a:off x="6227763" y="1435100"/>
            <a:ext cx="492125" cy="128588"/>
          </a:xfrm>
          <a:prstGeom prst="straightConnector1">
            <a:avLst/>
          </a:prstGeom>
          <a:ln w="9525" cap="flat" cmpd="sng">
            <a:solidFill>
              <a:srgbClr val="4F81BD"/>
            </a:solidFill>
            <a:prstDash val="solid"/>
            <a:headEnd type="none" w="med" len="med"/>
            <a:tailEnd type="triangle" w="med" len="med"/>
          </a:ln>
        </p:spPr>
      </p:cxnSp>
      <p:sp>
        <p:nvSpPr>
          <p:cNvPr id="9220" name="矩形 6"/>
          <p:cNvSpPr/>
          <p:nvPr/>
        </p:nvSpPr>
        <p:spPr>
          <a:xfrm>
            <a:off x="6719888" y="1289050"/>
            <a:ext cx="1192212" cy="420688"/>
          </a:xfrm>
          <a:prstGeom prst="rect">
            <a:avLst/>
          </a:prstGeom>
          <a:solidFill>
            <a:srgbClr val="FFFFFF"/>
          </a:solidFill>
          <a:ln w="9525" cap="flat" cmpd="sng">
            <a:solidFill>
              <a:srgbClr val="4F81BD"/>
            </a:solidFill>
            <a:prstDash val="solid"/>
            <a:miter/>
            <a:headEnd type="none" w="med" len="med"/>
            <a:tailEnd type="none" w="med" len="med"/>
          </a:ln>
        </p:spPr>
        <p:txBody>
          <a:bodyPr/>
          <a:p>
            <a:pPr indent="114300" eaLnBrk="1" hangingPunct="1"/>
            <a:r>
              <a:rPr lang="en-US" altLang="zh-CN" sz="2000" b="0" dirty="0">
                <a:latin typeface="Times New Roman" panose="02020603050405020304" pitchFamily="18" charset="0"/>
              </a:rPr>
              <a:t> Title</a:t>
            </a:r>
            <a:endParaRPr lang="en-US" altLang="zh-CN" sz="2000" b="0" dirty="0">
              <a:latin typeface="Times New Roman" panose="02020603050405020304" pitchFamily="18" charset="0"/>
            </a:endParaRPr>
          </a:p>
          <a:p>
            <a:pPr indent="114300" eaLnBrk="1" hangingPunct="1"/>
            <a:endParaRPr lang="en-US" altLang="zh-CN" sz="2000" b="0" dirty="0">
              <a:latin typeface="Times New Roman" panose="02020603050405020304" pitchFamily="18" charset="0"/>
            </a:endParaRPr>
          </a:p>
        </p:txBody>
      </p:sp>
      <p:cxnSp>
        <p:nvCxnSpPr>
          <p:cNvPr id="9221" name="直接箭头连接符 1073743360"/>
          <p:cNvCxnSpPr/>
          <p:nvPr/>
        </p:nvCxnSpPr>
        <p:spPr>
          <a:xfrm flipH="1" flipV="1">
            <a:off x="6188075" y="4594225"/>
            <a:ext cx="571500" cy="395288"/>
          </a:xfrm>
          <a:prstGeom prst="straightConnector1">
            <a:avLst/>
          </a:prstGeom>
          <a:ln w="9525" cap="flat" cmpd="sng">
            <a:solidFill>
              <a:srgbClr val="4F81BD"/>
            </a:solidFill>
            <a:prstDash val="solid"/>
            <a:headEnd type="none" w="med" len="med"/>
            <a:tailEnd type="triangle" w="med" len="med"/>
          </a:ln>
        </p:spPr>
      </p:cxnSp>
      <p:sp>
        <p:nvSpPr>
          <p:cNvPr id="9222" name="矩形 1073743359"/>
          <p:cNvSpPr/>
          <p:nvPr/>
        </p:nvSpPr>
        <p:spPr>
          <a:xfrm>
            <a:off x="6016625" y="4989513"/>
            <a:ext cx="1730375" cy="388937"/>
          </a:xfrm>
          <a:prstGeom prst="rect">
            <a:avLst/>
          </a:prstGeom>
          <a:solidFill>
            <a:srgbClr val="FFFFFF"/>
          </a:solidFill>
          <a:ln w="9525" cap="flat" cmpd="sng">
            <a:solidFill>
              <a:srgbClr val="4F81BD"/>
            </a:solidFill>
            <a:prstDash val="solid"/>
            <a:miter/>
            <a:headEnd type="none" w="med" len="med"/>
            <a:tailEnd type="none" w="med" len="med"/>
          </a:ln>
        </p:spPr>
        <p:txBody>
          <a:bodyPr/>
          <a:p>
            <a:pPr indent="114300" eaLnBrk="1" hangingPunct="1"/>
            <a:r>
              <a:rPr lang="en-US" altLang="en-US" sz="2000" b="0" dirty="0">
                <a:latin typeface="Times New Roman" panose="02020603050405020304" pitchFamily="18" charset="0"/>
              </a:rPr>
              <a:t>Preamble</a:t>
            </a:r>
            <a:endParaRPr lang="en-US" altLang="en-US" sz="2000" b="0" dirty="0">
              <a:latin typeface="Times New Roman" panose="02020603050405020304" pitchFamily="18" charset="0"/>
            </a:endParaRPr>
          </a:p>
          <a:p>
            <a:pPr indent="114300" eaLnBrk="1" hangingPunct="1"/>
            <a:endParaRPr lang="en-US" altLang="en-US" sz="2000" b="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p:txBody>
          <a:bodyPr vert="horz" wrap="square" lIns="91440" tIns="45720" rIns="91440" bIns="45720" anchor="ctr" anchorCtr="0"/>
          <a:p>
            <a:endParaRPr lang="zh-CN" altLang="en-US" dirty="0"/>
          </a:p>
        </p:txBody>
      </p:sp>
      <p:graphicFrame>
        <p:nvGraphicFramePr>
          <p:cNvPr id="6" name="内容占位符 5"/>
          <p:cNvGraphicFramePr>
            <a:graphicFrameLocks noGrp="1"/>
          </p:cNvGraphicFramePr>
          <p:nvPr>
            <p:ph idx="4294967295"/>
          </p:nvPr>
        </p:nvGraphicFramePr>
        <p:xfrm>
          <a:off x="1141413" y="1163638"/>
          <a:ext cx="7739063" cy="790575"/>
        </p:xfrm>
        <a:graphic>
          <a:graphicData uri="http://schemas.openxmlformats.org/drawingml/2006/table">
            <a:tbl>
              <a:tblPr firstRow="1" bandRow="1">
                <a:tableStyleId>{5940675A-B579-460E-94D1-54222C63F5DA}</a:tableStyleId>
              </a:tblPr>
              <a:tblGrid>
                <a:gridCol w="2228124"/>
                <a:gridCol w="1647757"/>
                <a:gridCol w="1111204"/>
                <a:gridCol w="1253438"/>
                <a:gridCol w="1498538"/>
              </a:tblGrid>
              <a:tr h="395605">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Name of Commodity</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Specifications </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Quantity</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Unit Price</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Total Amount</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4970">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SN-5390 bed sheet</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110cm,red</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18,000</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 $5.0</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rPr>
                        <a:t>US $ 90,000</a:t>
                      </a:r>
                      <a:endParaRPr lang="en-US" altLang="zh-CN" sz="2000" b="0" u="none" noProof="0" dirty="0">
                        <a:ln>
                          <a:noFill/>
                        </a:ln>
                        <a:solidFill>
                          <a:schemeClr val="accent4"/>
                        </a:solidFill>
                        <a:effectLst/>
                        <a:uLnTx/>
                        <a:uFillTx/>
                        <a:latin typeface="Times New Roman" panose="02020603050405020304" pitchFamily="18" charset="0"/>
                        <a:cs typeface="Times New Roman" panose="02020603050405020304" pitchFamily="18"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3" name="文本框 102"/>
          <p:cNvSpPr txBox="1"/>
          <p:nvPr/>
        </p:nvSpPr>
        <p:spPr>
          <a:xfrm>
            <a:off x="1044575" y="2017713"/>
            <a:ext cx="7705725" cy="4402138"/>
          </a:xfrm>
          <a:prstGeom prst="rect">
            <a:avLst/>
          </a:prstGeom>
          <a:noFill/>
          <a:ln w="9525">
            <a:noFill/>
          </a:ln>
        </p:spPr>
        <p:txBody>
          <a:bodyPr>
            <a:spAutoFit/>
          </a:bodyPr>
          <a:lstStyle/>
          <a:p>
            <a:pPr marR="0" algn="just"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(The Sellers are allowed to load 5% more or less and the price shall be calculated according to the unit </a:t>
            </a:r>
            <a:r>
              <a:rPr kumimoji="0" lang="en-US" altLang="zh-CN" sz="2000" b="0" kern="1200" cap="none" spc="0" normalizeH="0" baseline="0" noProof="0">
                <a:solidFill>
                  <a:schemeClr val="accent4"/>
                </a:solidFill>
                <a:latin typeface="Times New Roman" panose="02020603050405020304" pitchFamily="18" charset="0"/>
                <a:ea typeface="+mn-ea"/>
                <a:cs typeface="Times New Roman" panose="02020603050405020304" pitchFamily="18" charset="0"/>
              </a:rPr>
              <a:t>price</a:t>
            </a:r>
            <a:r>
              <a:rPr kumimoji="0" lang="en-US" altLang="zh-CN" sz="2000" b="0" kern="1200" cap="none" spc="0" normalizeH="0" baseline="0" noProof="0" smtClean="0">
                <a:solidFill>
                  <a:schemeClr val="accent4"/>
                </a:solidFill>
                <a:latin typeface="Times New Roman" panose="02020603050405020304" pitchFamily="18" charset="0"/>
                <a:ea typeface="+mn-ea"/>
                <a:cs typeface="Times New Roman" panose="02020603050405020304" pitchFamily="18" charset="0"/>
              </a:rPr>
              <a:t>.)</a:t>
            </a:r>
            <a:endParaRPr kumimoji="0" lang="en-US" altLang="zh-CN" sz="2000" b="0" kern="1200" cap="none" spc="0" normalizeH="0" baseline="0" noProof="0" smtClean="0">
              <a:solidFill>
                <a:schemeClr val="accent4"/>
              </a:solidFill>
              <a:latin typeface="Times New Roman" panose="02020603050405020304" pitchFamily="18" charset="0"/>
              <a:ea typeface="+mn-ea"/>
              <a:cs typeface="Times New Roman" panose="02020603050405020304" pitchFamily="18" charset="0"/>
            </a:endParaRPr>
          </a:p>
          <a:p>
            <a:pPr marR="0" algn="just" defTabSz="914400" eaLnBrk="1" hangingPunct="1">
              <a:buClrTx/>
              <a:buSzTx/>
              <a:buFontTx/>
              <a:buNone/>
              <a:defRPr/>
            </a:pP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algn="just"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1. Shipping Marks: BM London No. 1-32000</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algn="just"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2. Insurance: To be covered by the Seller for 110% of the invoice value  against All Risks and War Risk as per the relevant Ocean Marine Cargo Clauses of the People's Insurance Company of China. If other coverage or an additional insurance amount is required, the Buyer must have the consent of the Seller before shipment, and the additional premium is to be borne by the buyer.</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algn="just"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3. Port of Shipment: Shenzhen, China.</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algn="just"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4. Port of Destination: London, U.K.</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algn="just"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5. Time of Shipment: During December, 2015, allowing partial shipments and transshipment.</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6. Terms of Payment: The Buyer shall open with a bank acceptable to the Seller an Irrevocable Letter of Credit at sight to reach the Seller 30 days before the time of shipment specified, valid for negotiation in China until the 15th day after the aforesaid time of shipment.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7. Commodity Inspection: It is mutually agreed that the Certificate of Quality and Weight issued by the State General Administration for Quality Supervision and Inspection and Quarantine of P. R. China at the port of shipment shall be taken as the basis of delivery.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8. Discrepancy and Claim: Any claim by the Buyer on the goods shipped shall be filed within 30 days after the arrival of the goods at the port of destination and supported by a survey report issued by a surveyor approved by the Seller. Claims in respect to matters within the responsibility of the insurance company or of the shipping company will not be considered or entertained by the Seller.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9. Force Majeure: If shipment of the contracted goods is prevented or delayed in whole or in part due to Force Majeure, the Seller shall not be liable for non-shipment or late shipment of the goods under this Contract.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tags/tag1.xml><?xml version="1.0" encoding="utf-8"?>
<p:tagLst xmlns:p="http://schemas.openxmlformats.org/presentationml/2006/main">
  <p:tag name="KSO_WPP_MARK_KEY" val="fb69d288-92fe-4fec-9c51-8b782f6aa2ca"/>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22535</Words>
  <Application>WPS 演示</Application>
  <PresentationFormat/>
  <Paragraphs>608</Paragraphs>
  <Slides>39</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39</vt:i4>
      </vt:variant>
    </vt:vector>
  </HeadingPairs>
  <TitlesOfParts>
    <vt:vector size="53" baseType="lpstr">
      <vt:lpstr>Arial</vt:lpstr>
      <vt:lpstr>宋体</vt:lpstr>
      <vt:lpstr>Wingdings</vt:lpstr>
      <vt:lpstr>Verdana</vt:lpstr>
      <vt:lpstr>Times New Roman</vt:lpstr>
      <vt:lpstr>Cambria Math</vt:lpstr>
      <vt:lpstr>黑体</vt:lpstr>
      <vt:lpstr>微软雅黑</vt:lpstr>
      <vt:lpstr>Arial Unicode MS</vt:lpstr>
      <vt:lpstr>Calibri</vt:lpstr>
      <vt:lpstr>Roboto Light</vt:lpstr>
      <vt:lpstr>Roboto</vt:lpstr>
      <vt:lpstr>437TGp_bizpeople_light_ani</vt:lpstr>
      <vt:lpstr>1_437TGp_bizpeople_light_ani</vt:lpstr>
      <vt:lpstr> Unit 12 Sales Contracts 合同   </vt:lpstr>
      <vt:lpstr> Ⅰ. Learning Objectives       </vt:lpstr>
      <vt:lpstr>Ⅱ.Leading-In </vt:lpstr>
      <vt:lpstr>PowerPoint 演示文稿</vt:lpstr>
      <vt:lpstr>PowerPoint 演示文稿</vt:lpstr>
      <vt:lpstr>PowerPoint 演示文稿</vt:lpstr>
      <vt:lpstr> Ⅲ. Formatting                                       Case 1:             SALES CONTRACT (ORIGINAL) Contract No.: DE45       Date: Sep. 25, 2015     Signed at: Shenzhen   Seller: FW Import &amp; Export Group Corporation, 17th Road, Futian District, Shenzhen, China  Buyer: Earth Trading Co., Ltd, Green Road, 23High Road, London, U.K.  This Sales Contract is made by and between the Seller and the Buyer whereby the Seller agrees to sell and the Buyer agrees to buy the under-mentioned goods according to the terms and conditions stipulated below:  </vt:lpstr>
      <vt:lpstr>PowerPoint 演示文稿</vt:lpstr>
      <vt:lpstr>PowerPoint 演示文稿</vt:lpstr>
      <vt:lpstr>PowerPoint 演示文稿</vt:lpstr>
      <vt:lpstr>PowerPoint 演示文稿</vt:lpstr>
      <vt:lpstr>Task 2 Directions: Read the sample and answer the following questions. </vt:lpstr>
      <vt:lpstr>PowerPoint 演示文稿</vt:lpstr>
      <vt:lpstr>Case 2: </vt:lpstr>
      <vt:lpstr>PowerPoint 演示文稿</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PowerPoint 演示文稿</vt:lpstr>
      <vt:lpstr>Ⅴ Strategy </vt:lpstr>
      <vt:lpstr>VI. Practice                                     Task 4  Directions: Translate the following English sentences to Chinese and vice versa.   </vt:lpstr>
      <vt:lpstr>VI. Practice                                     Task 4  Directions: Translate the following English sentences to Chinese and vice versa.   </vt:lpstr>
      <vt:lpstr>PowerPoint 演示文稿</vt:lpstr>
      <vt:lpstr>Task 5 Directions: Read the following sales letter and fill in the blanks with the right expressions according to the Chinese.   </vt:lpstr>
      <vt:lpstr>PowerPoint 演示文稿</vt:lpstr>
      <vt:lpstr> Task 6  Directions: Read the passage and correct the mistakes when necessary. The following passage contains FIVE errors. Each line contains ONE error, and only ONE word is involved. For a wrong word, underline the wrong word and write the correct one in the blank provided below.  </vt:lpstr>
      <vt:lpstr>VII. Read for Reference                           1. A sample 1 : </vt:lpstr>
      <vt:lpstr>PowerPoint 演示文稿</vt:lpstr>
      <vt:lpstr> </vt:lpstr>
      <vt:lpstr> 2.  Sample 2:</vt:lpstr>
      <vt:lpstr> </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262</cp:revision>
  <dcterms:created xsi:type="dcterms:W3CDTF">2007-05-12T02:23:00Z</dcterms:created>
  <dcterms:modified xsi:type="dcterms:W3CDTF">2024-06-06T11:20:35Z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E9699D968E1F4EC29A7D893CB0768976</vt:lpwstr>
  </property>
</Properties>
</file>